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6"/>
  </p:handoutMasterIdLst>
  <p:sldIdLst>
    <p:sldId id="917" r:id="rId3"/>
    <p:sldId id="999" r:id="rId5"/>
    <p:sldId id="1043" r:id="rId6"/>
    <p:sldId id="1045" r:id="rId7"/>
    <p:sldId id="267" r:id="rId8"/>
    <p:sldId id="269" r:id="rId9"/>
    <p:sldId id="852" r:id="rId10"/>
    <p:sldId id="1080" r:id="rId11"/>
    <p:sldId id="1014" r:id="rId12"/>
    <p:sldId id="1079" r:id="rId13"/>
    <p:sldId id="1078" r:id="rId14"/>
    <p:sldId id="1075" r:id="rId15"/>
    <p:sldId id="547" r:id="rId16"/>
    <p:sldId id="1073" r:id="rId17"/>
    <p:sldId id="1081" r:id="rId18"/>
    <p:sldId id="1082" r:id="rId19"/>
    <p:sldId id="1083" r:id="rId20"/>
    <p:sldId id="1084" r:id="rId21"/>
    <p:sldId id="1085" r:id="rId22"/>
    <p:sldId id="1088" r:id="rId23"/>
    <p:sldId id="1086" r:id="rId24"/>
    <p:sldId id="1087" r:id="rId25"/>
    <p:sldId id="1094" r:id="rId26"/>
    <p:sldId id="1089" r:id="rId27"/>
    <p:sldId id="1090" r:id="rId28"/>
    <p:sldId id="1077" r:id="rId29"/>
    <p:sldId id="1069" r:id="rId30"/>
    <p:sldId id="1074" r:id="rId31"/>
    <p:sldId id="1076" r:id="rId32"/>
    <p:sldId id="1093" r:id="rId33"/>
    <p:sldId id="1091" r:id="rId34"/>
    <p:sldId id="1092" r:id="rId35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FFFF"/>
    <a:srgbClr val="3C7DE5"/>
    <a:srgbClr val="0070C0"/>
    <a:srgbClr val="203864"/>
    <a:srgbClr val="00B0F0"/>
    <a:srgbClr val="2F5597"/>
    <a:srgbClr val="385723"/>
    <a:srgbClr val="056EC3"/>
    <a:srgbClr val="376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18" autoAdjust="0"/>
  </p:normalViewPr>
  <p:slideViewPr>
    <p:cSldViewPr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382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gs" Target="tags/tag3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3F8B2-962C-4CFB-AAA9-720C124999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7F5E2-B0B3-48E6-872C-0ED5892FDD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6178-B252-4FD1-947A-600332D8E76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D35F0-FBAB-4230-A074-397E598935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0413" cy="6858001"/>
          </a:xfrm>
          <a:prstGeom prst="rect">
            <a:avLst/>
          </a:prstGeom>
          <a:gradFill>
            <a:gsLst>
              <a:gs pos="38000">
                <a:schemeClr val="bg1">
                  <a:alpha val="0"/>
                </a:schemeClr>
              </a:gs>
              <a:gs pos="0">
                <a:schemeClr val="accent5">
                  <a:alpha val="17000"/>
                </a:schemeClr>
              </a:gs>
              <a:gs pos="96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金榜苑：归纳总结">
    <p:bg>
      <p:bgPr>
        <a:pattFill prst="lt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318" cy="6858318"/>
          </a:xfrm>
          <a:prstGeom prst="rect">
            <a:avLst/>
          </a:prstGeom>
          <a:solidFill>
            <a:srgbClr val="0065B0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file06.16sucai.com/2016/0802/e755f3cbe595cb6d8ae8b9b24fbb3502.jpg"/>
          <p:cNvPicPr>
            <a:picLocks noChangeAspect="1" noChangeArrowheads="1"/>
          </p:cNvPicPr>
          <p:nvPr userDrawn="1"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72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rcRect l="38052" b="9236"/>
          <a:stretch>
            <a:fillRect/>
          </a:stretch>
        </p:blipFill>
        <p:spPr>
          <a:xfrm>
            <a:off x="0" y="1844409"/>
            <a:ext cx="9266440" cy="5013908"/>
          </a:xfrm>
          <a:custGeom>
            <a:avLst/>
            <a:gdLst>
              <a:gd name="connsiteX0" fmla="*/ 0 w 8263308"/>
              <a:gd name="connsiteY0" fmla="*/ 0 h 4471041"/>
              <a:gd name="connsiteX1" fmla="*/ 8263308 w 8263308"/>
              <a:gd name="connsiteY1" fmla="*/ 0 h 4471041"/>
              <a:gd name="connsiteX2" fmla="*/ 8263308 w 8263308"/>
              <a:gd name="connsiteY2" fmla="*/ 4471041 h 4471041"/>
              <a:gd name="connsiteX3" fmla="*/ 0 w 8263308"/>
              <a:gd name="connsiteY3" fmla="*/ 4471041 h 4471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63308" h="4471041">
                <a:moveTo>
                  <a:pt x="0" y="0"/>
                </a:moveTo>
                <a:lnTo>
                  <a:pt x="8263308" y="0"/>
                </a:lnTo>
                <a:lnTo>
                  <a:pt x="8263308" y="4471041"/>
                </a:lnTo>
                <a:lnTo>
                  <a:pt x="0" y="4471041"/>
                </a:lnTo>
                <a:close/>
              </a:path>
            </a:pathLst>
          </a:custGeom>
        </p:spPr>
      </p:pic>
      <p:sp>
        <p:nvSpPr>
          <p:cNvPr id="5" name="矩形: 圆角 2"/>
          <p:cNvSpPr/>
          <p:nvPr userDrawn="1"/>
        </p:nvSpPr>
        <p:spPr>
          <a:xfrm rot="5400000" flipV="1">
            <a:off x="6304280" y="-2416175"/>
            <a:ext cx="1924685" cy="9848850"/>
          </a:xfrm>
          <a:prstGeom prst="roundRect">
            <a:avLst>
              <a:gd name="adj" fmla="val 5616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20000"/>
                  <a:lumOff val="80000"/>
                  <a:alpha val="10000"/>
                </a:schemeClr>
              </a:gs>
            </a:gsLst>
            <a:lin ang="5400000" scaled="0"/>
          </a:gradFill>
          <a:ln>
            <a:gradFill>
              <a:gsLst>
                <a:gs pos="20000">
                  <a:schemeClr val="accent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lin ang="16200000" scaled="1"/>
            </a:gradFill>
          </a:ln>
          <a:effectLst>
            <a:outerShdw blurRad="152400" dist="38100" dir="13500000" algn="br" rotWithShape="0">
              <a:schemeClr val="accent1">
                <a:lumMod val="75000"/>
                <a:alpha val="7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59931" tIns="359931" rIns="288198" bIns="359931" numCol="1" spcCol="0" rtlCol="0" fromWordArt="0" anchor="b" anchorCtr="1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zh-CN" altLang="en-US" sz="1600" kern="0" dirty="0">
              <a:ln>
                <a:noFill/>
                <a:prstDash val="sysDot"/>
              </a:ln>
              <a:solidFill>
                <a:srgbClr val="292929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Nipic_29009329_2025022115065430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4" name="图片 3" descr="玻璃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80457" y="1700850"/>
            <a:ext cx="5689181" cy="51196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1.v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3.wmf"/><Relationship Id="rId6" Type="http://schemas.openxmlformats.org/officeDocument/2006/relationships/oleObject" Target="../embeddings/oleObject3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.bin"/><Relationship Id="rId3" Type="http://schemas.openxmlformats.org/officeDocument/2006/relationships/image" Target="../media/image31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slide" Target="slide1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3"/>
          <p:cNvSpPr/>
          <p:nvPr/>
        </p:nvSpPr>
        <p:spPr>
          <a:xfrm>
            <a:off x="11135785" y="189399"/>
            <a:ext cx="677420" cy="78788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rgbClr val="D2D9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70637" y="2179081"/>
            <a:ext cx="1851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0066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第四章</a:t>
            </a:r>
            <a:r>
              <a:rPr lang="en-US" altLang="zh-CN" sz="2000" b="1" dirty="0" smtClean="0">
                <a:solidFill>
                  <a:srgbClr val="0066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2206915" y="2638251"/>
            <a:ext cx="1778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b="1" spc="300" smtClean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§</a:t>
            </a:r>
            <a:r>
              <a:rPr lang="en-US" altLang="zh-CN" sz="4000" b="1" spc="300" smtClean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4.3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640893" y="3421449"/>
            <a:ext cx="46704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6000" b="1" spc="30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</a:rPr>
              <a:t>三角函数的图象与性质</a:t>
            </a:r>
            <a:endParaRPr lang="zh-CN" altLang="en-US" sz="60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5929343" y="1765608"/>
            <a:ext cx="5402849" cy="3815643"/>
          </a:xfrm>
          <a:custGeom>
            <a:avLst/>
            <a:gdLst>
              <a:gd name="connsiteX0" fmla="*/ 0 w 8652"/>
              <a:gd name="connsiteY0" fmla="*/ 687 h 6205"/>
              <a:gd name="connsiteX1" fmla="*/ 8652 w 8652"/>
              <a:gd name="connsiteY1" fmla="*/ 0 h 6205"/>
              <a:gd name="connsiteX2" fmla="*/ 8652 w 8652"/>
              <a:gd name="connsiteY2" fmla="*/ 6205 h 6205"/>
              <a:gd name="connsiteX3" fmla="*/ 5 w 8652"/>
              <a:gd name="connsiteY3" fmla="*/ 5035 h 6205"/>
              <a:gd name="connsiteX4" fmla="*/ 0 w 8652"/>
              <a:gd name="connsiteY4" fmla="*/ 687 h 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2" h="6205">
                <a:moveTo>
                  <a:pt x="0" y="687"/>
                </a:moveTo>
                <a:lnTo>
                  <a:pt x="8652" y="0"/>
                </a:lnTo>
                <a:lnTo>
                  <a:pt x="8652" y="6205"/>
                </a:lnTo>
                <a:lnTo>
                  <a:pt x="5" y="5035"/>
                </a:lnTo>
                <a:lnTo>
                  <a:pt x="0" y="687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135" y="44450"/>
            <a:ext cx="11981815" cy="53752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3392" y="1338958"/>
            <a:ext cx="10944616" cy="4534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三角函数有关定义域的求法：根据函数解析式的特征列出与三角函数有关的不等式，借助三角函数性质及图象求解，与正切函数有关的定义域，要注意正切函数本身的定义域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三角函数值域的不同求法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>
                <a:latin typeface="NEU-BZ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把所给的三角函数式变换成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φ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的形式求值域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>
                <a:latin typeface="NEU-BZ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看作一个整体，转换成二次函数求值域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>
                <a:latin typeface="NEU-BZ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±cos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的关系转换成二次函数求值域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90000" y="936789"/>
            <a:ext cx="11412000" cy="5112568"/>
          </a:xfrm>
          <a:prstGeom prst="roundRect">
            <a:avLst>
              <a:gd name="adj" fmla="val 1970"/>
            </a:avLst>
          </a:prstGeom>
          <a:noFill/>
          <a:ln w="9525" cap="flat" cmpd="sng" algn="ctr">
            <a:solidFill>
              <a:srgbClr val="0A3F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9875" y="692696"/>
            <a:ext cx="1710915" cy="479167"/>
            <a:chOff x="1153456" y="507947"/>
            <a:chExt cx="1710915" cy="479167"/>
          </a:xfrm>
        </p:grpSpPr>
        <p:sp>
          <p:nvSpPr>
            <p:cNvPr id="9" name="右箭头 10"/>
            <p:cNvSpPr/>
            <p:nvPr/>
          </p:nvSpPr>
          <p:spPr bwMode="auto">
            <a:xfrm>
              <a:off x="2288307" y="525294"/>
              <a:ext cx="576064" cy="461820"/>
            </a:xfrm>
            <a:prstGeom prst="rightArrow">
              <a:avLst/>
            </a:prstGeom>
            <a:solidFill>
              <a:srgbClr val="4472C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1153456" y="507947"/>
              <a:ext cx="1400768" cy="452321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189137" y="51137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kern="1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思维升华</a:t>
              </a:r>
              <a:endParaRPr lang="zh-CN" altLang="en-US" sz="6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336000" y="620688"/>
                <a:ext cx="11520000" cy="1705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dirty="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三、填空题</a:t>
                </a:r>
                <a:endParaRPr lang="zh-CN" altLang="zh-CN" sz="1100" dirty="0"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9.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)=2cos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为奇函数，则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620688"/>
                <a:ext cx="11520000" cy="1705980"/>
              </a:xfrm>
              <a:prstGeom prst="rect">
                <a:avLst/>
              </a:prstGeom>
              <a:blipFill rotWithShape="1">
                <a:blip r:embed="rId1"/>
                <a:stretch>
                  <a:fillRect l="-1" t="-17" r="5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矩形 42"/>
              <p:cNvSpPr/>
              <p:nvPr/>
            </p:nvSpPr>
            <p:spPr>
              <a:xfrm>
                <a:off x="9398843" y="1078612"/>
                <a:ext cx="546945" cy="1009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1100" dirty="0" smtClean="0">
                    <a:solidFill>
                      <a:srgbClr val="C00000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zh-CN" sz="1100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矩形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843" y="1078612"/>
                <a:ext cx="546945" cy="1009507"/>
              </a:xfrm>
              <a:prstGeom prst="rect">
                <a:avLst/>
              </a:prstGeom>
              <a:blipFill rotWithShape="1">
                <a:blip r:embed="rId2"/>
                <a:stretch>
                  <a:fillRect l="-38" t="-38" r="76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742595" y="836712"/>
                <a:ext cx="10609989" cy="58451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熟记与三角函数周期性、对称性、奇偶性有关的常用结论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正弦型曲线、余弦型曲线相邻两对称中心、相邻两对称轴之间的距离是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个最小正周期，相邻的对称中心与对称轴之间的距离是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个最小正周期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为偶函数，则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；若为奇函数，则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为偶函数，则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；若为奇函数，则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95" y="836712"/>
                <a:ext cx="10609989" cy="5845126"/>
              </a:xfrm>
              <a:prstGeom prst="rect">
                <a:avLst/>
              </a:prstGeom>
              <a:blipFill rotWithShape="1">
                <a:blip r:embed="rId1"/>
                <a:stretch>
                  <a:fillRect l="-3" t="-7" r="1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13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14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</a:p>
          </p:txBody>
        </p:sp>
      </p:grpSp>
      <p:sp>
        <p:nvSpPr>
          <p:cNvPr id="4" name="矩形 3"/>
          <p:cNvSpPr/>
          <p:nvPr/>
        </p:nvSpPr>
        <p:spPr>
          <a:xfrm>
            <a:off x="503302" y="229206"/>
            <a:ext cx="136447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微点提醒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0042" r="29714" b="37013"/>
          <a:stretch>
            <a:fillRect/>
          </a:stretch>
        </p:blipFill>
        <p:spPr>
          <a:xfrm>
            <a:off x="191770" y="44450"/>
            <a:ext cx="11847830" cy="1689100"/>
          </a:xfrm>
          <a:prstGeom prst="rect">
            <a:avLst/>
          </a:prstGeom>
        </p:spPr>
      </p:pic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695325" y="2564765"/>
          <a:ext cx="1021524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2" imgW="4572000" imgH="203200" progId="Equation.DSMT4">
                  <p:embed/>
                </p:oleObj>
              </mc:Choice>
              <mc:Fallback>
                <p:oleObj name="" r:id="rId2" imgW="4572000" imgH="2032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325" y="2564765"/>
                        <a:ext cx="10215245" cy="45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695008" y="3849688"/>
          <a:ext cx="2355850" cy="880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4" imgW="1054100" imgH="393700" progId="Equation.DSMT4">
                  <p:embed/>
                </p:oleObj>
              </mc:Choice>
              <mc:Fallback>
                <p:oleObj name="" r:id="rId4" imgW="1054100" imgH="3937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5008" y="3849688"/>
                        <a:ext cx="2355850" cy="880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3719830" y="3849688"/>
          <a:ext cx="2980055" cy="880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6" imgW="1333500" imgH="393700" progId="Equation.DSMT4">
                  <p:embed/>
                </p:oleObj>
              </mc:Choice>
              <mc:Fallback>
                <p:oleObj name="" r:id="rId6" imgW="1333500" imgH="3937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19830" y="3849688"/>
                        <a:ext cx="2980055" cy="880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74730" y="332656"/>
            <a:ext cx="11182441" cy="1303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简谐运动的有关概念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已知函数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y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sin(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ωx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φ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)(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&gt;0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ω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&gt;0)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x</a:t>
            </a:r>
            <a:r>
              <a:rPr lang="en-US" altLang="zh-CN" sz="2800">
                <a:latin typeface="宋体" panose="02010600030101010101" pitchFamily="2" charset="-122"/>
                <a:cs typeface="Times New Roman" panose="02020603050405020304" pitchFamily="18" charset="0"/>
              </a:rPr>
              <a:t>≥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0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/>
            </p:nvGraphicFramePr>
            <p:xfrm>
              <a:off x="551385" y="1910719"/>
              <a:ext cx="11233247" cy="173430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84987"/>
                    <a:gridCol w="2246649"/>
                    <a:gridCol w="3369975"/>
                    <a:gridCol w="2246649"/>
                    <a:gridCol w="1684987"/>
                  </a:tblGrid>
                  <a:tr h="7328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振幅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周期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频率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相位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初相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01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oMath>
                          </a14:m>
                          <a:r>
                            <a:rPr lang="en-US" sz="2800" smtClean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=_____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num>
                                <m:den>
                                  <m: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den>
                              </m:f>
                            </m:oMath>
                          </a14:m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/>
            </p:nvGraphicFramePr>
            <p:xfrm>
              <a:off x="551385" y="1910719"/>
              <a:ext cx="11233247" cy="173430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84987"/>
                    <a:gridCol w="2246649"/>
                    <a:gridCol w="3369975"/>
                    <a:gridCol w="2246649"/>
                    <a:gridCol w="1684987"/>
                  </a:tblGrid>
                  <a:tr h="7328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振幅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周期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频率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相位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初相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337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287688" y="2708920"/>
                <a:ext cx="604653" cy="703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zh-CN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708920"/>
                <a:ext cx="604653" cy="703911"/>
              </a:xfrm>
              <a:prstGeom prst="rect">
                <a:avLst/>
              </a:prstGeom>
              <a:blipFill rotWithShape="1">
                <a:blip r:embed="rId2"/>
                <a:stretch>
                  <a:fillRect l="-48" t="-1" r="-9381" b="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8491314" y="2861036"/>
            <a:ext cx="9973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ωx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φ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772172" y="2753104"/>
            <a:ext cx="383438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tabLst>
                <a:tab pos="4231005" algn="l"/>
              </a:tabLst>
            </a:pP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φ</a:t>
            </a:r>
            <a:endParaRPr lang="zh-CN" altLang="en-US" sz="1100">
              <a:solidFill>
                <a:srgbClr val="C00000"/>
              </a:solidFill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67117" y="395890"/>
            <a:ext cx="11182441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</a:t>
            </a:r>
            <a:r>
              <a:rPr lang="en-US" altLang="zh-CN" sz="280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五点法</a:t>
            </a:r>
            <a:r>
              <a:rPr lang="en-US" altLang="zh-CN" sz="280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画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y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sin(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ωx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φ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)(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&gt;0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ω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&gt;0)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一个周期内的简图时，要找五个特殊点</a:t>
            </a:r>
            <a:endParaRPr lang="zh-CN" altLang="zh-CN" sz="2800" spc="-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/>
            </p:nvGraphicFramePr>
            <p:xfrm>
              <a:off x="479376" y="1844825"/>
              <a:ext cx="11305255" cy="29028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028920"/>
                    <a:gridCol w="1655267"/>
                    <a:gridCol w="1655267"/>
                    <a:gridCol w="1655267"/>
                    <a:gridCol w="1655267"/>
                    <a:gridCol w="1655267"/>
                  </a:tblGrid>
                  <a:tr h="7091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ωx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φ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π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2π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986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zh-CN" sz="28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π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zh-CN" sz="28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π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685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sin(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ωx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φ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/>
            </p:nvGraphicFramePr>
            <p:xfrm>
              <a:off x="479376" y="1844825"/>
              <a:ext cx="11305255" cy="29028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028920"/>
                    <a:gridCol w="1655267"/>
                    <a:gridCol w="1655267"/>
                    <a:gridCol w="1655267"/>
                    <a:gridCol w="1655267"/>
                    <a:gridCol w="1655267"/>
                  </a:tblGrid>
                  <a:tr h="93535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ωx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φ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π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2π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2014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</a:tr>
                  <a:tr h="7685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sin(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ωx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φ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67117" y="1257141"/>
            <a:ext cx="3712659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函数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=sin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x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的图象经变换得到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φ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&gt;0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&gt;0)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的图象的两种途径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descr="F:\原文件\2026\数学\数学 标准版（ZZ）\221拆.tif"/>
          <p:cNvPicPr/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116632"/>
            <a:ext cx="7582276" cy="655272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矩形 17"/>
          <p:cNvSpPr/>
          <p:nvPr/>
        </p:nvSpPr>
        <p:spPr>
          <a:xfrm>
            <a:off x="6067425" y="908720"/>
            <a:ext cx="476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|</a:t>
            </a:r>
            <a:r>
              <a:rPr lang="el-GR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φ</a:t>
            </a:r>
            <a:r>
              <a:rPr lang="el-GR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|</a:t>
            </a:r>
            <a:endParaRPr lang="zh-CN" altLang="en-US" sz="24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9220919" y="1221135"/>
                <a:ext cx="526234" cy="615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zh-CN" altLang="en-US" sz="2400" smtClean="0">
                    <a:solidFill>
                      <a:srgbClr val="C00000"/>
                    </a:solidFill>
                  </a:rPr>
                  <a:t> </a:t>
                </a:r>
                <a:endParaRPr lang="zh-CN" altLang="en-US" sz="24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0919" y="1221135"/>
                <a:ext cx="526234" cy="615874"/>
              </a:xfrm>
              <a:prstGeom prst="rect">
                <a:avLst/>
              </a:prstGeom>
              <a:blipFill rotWithShape="1">
                <a:blip r:embed="rId2"/>
                <a:stretch>
                  <a:fillRect l="-16" t="-5" r="-5087" b="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5281734" y="3059435"/>
                <a:ext cx="526234" cy="615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zh-CN" altLang="en-US" sz="2400" smtClean="0">
                    <a:solidFill>
                      <a:srgbClr val="C00000"/>
                    </a:solidFill>
                  </a:rPr>
                  <a:t> </a:t>
                </a:r>
                <a:endParaRPr lang="zh-CN" altLang="en-US" sz="24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734" y="3059435"/>
                <a:ext cx="526234" cy="615874"/>
              </a:xfrm>
              <a:prstGeom prst="rect">
                <a:avLst/>
              </a:prstGeom>
              <a:blipFill rotWithShape="1">
                <a:blip r:embed="rId2"/>
                <a:stretch>
                  <a:fillRect l="-83" t="-1" r="-5019" b="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10418614" y="2686455"/>
                <a:ext cx="494174" cy="9832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zh-CN" sz="240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altLang="zh-CN" sz="2400" i="1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φ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l-GR" altLang="zh-CN" sz="24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endParaRPr lang="zh-CN" altLang="en-US" sz="2400">
                  <a:solidFill>
                    <a:srgbClr val="C00000"/>
                  </a:solidFill>
                </a:endParaRPr>
              </a:p>
              <a:p>
                <a:r>
                  <a:rPr lang="zh-CN" altLang="en-US" sz="2400" smtClean="0">
                    <a:solidFill>
                      <a:srgbClr val="C00000"/>
                    </a:solidFill>
                  </a:rPr>
                  <a:t> </a:t>
                </a:r>
                <a:endParaRPr lang="zh-CN" altLang="en-US" sz="24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8614" y="2686455"/>
                <a:ext cx="494174" cy="983283"/>
              </a:xfrm>
              <a:prstGeom prst="rect">
                <a:avLst/>
              </a:prstGeom>
              <a:blipFill rotWithShape="1">
                <a:blip r:embed="rId3"/>
                <a:stretch>
                  <a:fillRect l="-34" t="-41" r="-4434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/>
          <p:cNvSpPr/>
          <p:nvPr/>
        </p:nvSpPr>
        <p:spPr>
          <a:xfrm>
            <a:off x="5219726" y="5041751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1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altLang="en-US" sz="2400" i="1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684222" y="5032226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1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lang="zh-CN" altLang="en-US" sz="2400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  <p:bldP spid="8" grpId="0"/>
      <p:bldP spid="9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336000" y="908720"/>
                <a:ext cx="11405941" cy="59129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永州模拟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，为了得到函数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的图象，只需把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上所有的点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向右平移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个单位长度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向左平移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个单位长度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向右平移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个单位长度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向左平移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个单位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长度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908720"/>
                <a:ext cx="11405941" cy="5912965"/>
              </a:xfrm>
              <a:prstGeom prst="rect">
                <a:avLst/>
              </a:prstGeom>
              <a:blipFill rotWithShape="1">
                <a:blip r:embed="rId1"/>
                <a:stretch>
                  <a:fillRect l="-1" t="-1" r="1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19"/>
          <p:cNvSpPr txBox="1"/>
          <p:nvPr/>
        </p:nvSpPr>
        <p:spPr>
          <a:xfrm>
            <a:off x="187717" y="485011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2" name="矩形 11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0800000">
              <a:off x="267970" y="108582"/>
              <a:ext cx="6332086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84174" y="83165"/>
              <a:ext cx="643190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题型一　函数</a:t>
              </a:r>
              <a:r>
                <a:rPr lang="en-US" altLang="zh-CN" sz="2400" b="1" i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n-US" altLang="zh-CN" sz="2400" b="1" i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sin(</a:t>
              </a:r>
              <a:r>
                <a:rPr lang="en-US" altLang="zh-CN" sz="2400" b="1" i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ωx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CN" sz="2400" b="1" i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的图象及变换</a:t>
              </a:r>
              <a:endParaRPr lang="zh-CN" altLang="en-US" sz="2400" b="1" kern="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407368" y="1177702"/>
                <a:ext cx="10960885" cy="2352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将函数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的图象向右平移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个单位长度后与函数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ωx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的图象重合，则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A.7                 B.5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C.9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D.11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177702"/>
                <a:ext cx="10960885" cy="2352311"/>
              </a:xfrm>
              <a:prstGeom prst="rect">
                <a:avLst/>
              </a:prstGeom>
              <a:blipFill rotWithShape="1">
                <a:blip r:embed="rId1"/>
                <a:stretch>
                  <a:fillRect l="-3" t="-18" r="4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9"/>
          <p:cNvSpPr txBox="1"/>
          <p:nvPr/>
        </p:nvSpPr>
        <p:spPr>
          <a:xfrm>
            <a:off x="6772647" y="2772617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2" name="矩形 31"/>
              <p:cNvSpPr/>
              <p:nvPr/>
            </p:nvSpPr>
            <p:spPr>
              <a:xfrm>
                <a:off x="355680" y="597151"/>
                <a:ext cx="11182441" cy="3965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五点法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作正弦函数和余弦函数的简图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在正弦函数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[0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2π]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的图象中，五个关键点是：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 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__________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_</a:t>
                </a:r>
                <a:r>
                  <a:rPr lang="en-US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_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0).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在余弦函数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[0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2π]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的图象中，五个关键点是：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___________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1).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矩形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80" y="597151"/>
                <a:ext cx="11182441" cy="3965957"/>
              </a:xfrm>
              <a:prstGeom prst="rect">
                <a:avLst/>
              </a:prstGeom>
              <a:blipFill rotWithShape="1">
                <a:blip r:embed="rId1"/>
                <a:stretch>
                  <a:fillRect l="-1" t="-6" r="2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2267789" y="2095009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(π</a:t>
            </a:r>
            <a:r>
              <a:rPr lang="zh-CN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0)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4147384" y="1916832"/>
                <a:ext cx="2001574" cy="737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zh-CN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384" y="1916832"/>
                <a:ext cx="2001574" cy="737189"/>
              </a:xfrm>
              <a:prstGeom prst="rect">
                <a:avLst/>
              </a:prstGeom>
              <a:blipFill rotWithShape="1">
                <a:blip r:embed="rId2"/>
                <a:stretch>
                  <a:fillRect l="-10" t="-55" r="-2335" b="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2126035" y="3697868"/>
            <a:ext cx="1265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(π</a:t>
            </a:r>
            <a:r>
              <a:rPr lang="zh-CN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-1)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矩形 11"/>
              <p:cNvSpPr/>
              <p:nvPr/>
            </p:nvSpPr>
            <p:spPr>
              <a:xfrm>
                <a:off x="4147384" y="3483899"/>
                <a:ext cx="1574342" cy="737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zh-CN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384" y="3483899"/>
                <a:ext cx="1574342" cy="737189"/>
              </a:xfrm>
              <a:prstGeom prst="rect">
                <a:avLst/>
              </a:prstGeom>
              <a:blipFill rotWithShape="1">
                <a:blip r:embed="rId3"/>
                <a:stretch>
                  <a:fillRect l="-13" t="-39" r="-3082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116840"/>
            <a:ext cx="11232515" cy="3873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380878" y="267536"/>
                <a:ext cx="11293011" cy="3319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跟踪训练</a:t>
                </a:r>
                <a:r>
                  <a:rPr lang="en-US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如图是函数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的部分图象，则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D.cos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78" y="267536"/>
                <a:ext cx="11293011" cy="3319627"/>
              </a:xfrm>
              <a:prstGeom prst="rect">
                <a:avLst/>
              </a:prstGeom>
              <a:blipFill rotWithShape="1">
                <a:blip r:embed="rId1"/>
                <a:stretch>
                  <a:fillRect l="-5" t="-6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9"/>
          <p:cNvSpPr txBox="1"/>
          <p:nvPr/>
        </p:nvSpPr>
        <p:spPr>
          <a:xfrm>
            <a:off x="4439816" y="1770549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4" name="image32.jpe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268760"/>
            <a:ext cx="2659080" cy="17884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19"/>
          <p:cNvSpPr txBox="1"/>
          <p:nvPr/>
        </p:nvSpPr>
        <p:spPr>
          <a:xfrm>
            <a:off x="227334" y="2752353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380879" y="267536"/>
                <a:ext cx="8595442" cy="20269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南昌模拟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𝜑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的部分图象如图所示，则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79" y="267536"/>
                <a:ext cx="8595442" cy="2026965"/>
              </a:xfrm>
              <a:prstGeom prst="rect">
                <a:avLst/>
              </a:prstGeom>
              <a:blipFill rotWithShape="1">
                <a:blip r:embed="rId1"/>
                <a:stretch>
                  <a:fillRect l="-6" t="-10" r="7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33.jpe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476" y="268278"/>
            <a:ext cx="2417413" cy="257705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7464152" y="1240185"/>
                <a:ext cx="840936" cy="777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280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zh-CN" altLang="en-US" sz="28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2800" smtClean="0">
                    <a:solidFill>
                      <a:srgbClr val="C00000"/>
                    </a:solidFill>
                  </a:rPr>
                  <a:t> </a:t>
                </a:r>
                <a:endParaRPr lang="zh-CN" altLang="en-US" sz="28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1240185"/>
                <a:ext cx="840936" cy="777713"/>
              </a:xfrm>
              <a:prstGeom prst="rect">
                <a:avLst/>
              </a:prstGeom>
              <a:blipFill rotWithShape="1">
                <a:blip r:embed="rId3"/>
                <a:stretch>
                  <a:fillRect l="-43" t="-4" r="-5748" b="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15" y="3429000"/>
            <a:ext cx="9406255" cy="28124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36000" y="518200"/>
                <a:ext cx="11520000" cy="27941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14.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雅安模拟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将函数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图象上的所有点经过平移和伸缩变换得到函数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𝜑</m:t>
                        </m:r>
                      </m:e>
                    </m:d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𝜑</m:t>
                            </m:r>
                          </m:e>
                        </m:d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的图象，若点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被变换成了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图象上的点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A'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的所有可能值之和为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518200"/>
                <a:ext cx="11520000" cy="2794163"/>
              </a:xfrm>
              <a:prstGeom prst="rect">
                <a:avLst/>
              </a:prstGeom>
              <a:blipFill rotWithShape="1">
                <a:blip r:embed="rId1"/>
                <a:stretch>
                  <a:fillRect l="-1" t="-1" r="5" b="-9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10694987" y="2348880"/>
                <a:ext cx="478016" cy="666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en-US" dirty="0" smtClean="0"/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987" y="2348880"/>
                <a:ext cx="478016" cy="666529"/>
              </a:xfrm>
              <a:prstGeom prst="rect">
                <a:avLst/>
              </a:prstGeom>
              <a:blipFill rotWithShape="1">
                <a:blip r:embed="rId2"/>
                <a:stretch>
                  <a:fillRect l="-66" t="-2" r="37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/>
              <p:cNvSpPr/>
              <p:nvPr/>
            </p:nvSpPr>
            <p:spPr>
              <a:xfrm>
                <a:off x="336000" y="908720"/>
                <a:ext cx="11448632" cy="5158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如图所示，摩天轮的半径为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米，圆心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距地面的高度为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25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米，摩天轮运行时按逆时针匀速旋转，转一周需要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分钟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摩天轮上的点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的起始位置在最低点处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若游客在距离地面至少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35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米的高度视觉效果最佳，则摩天轮转动一周内具有最佳视觉效果的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时间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长度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单位：分钟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B.3	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908720"/>
                <a:ext cx="11448632" cy="5158335"/>
              </a:xfrm>
              <a:prstGeom prst="rect">
                <a:avLst/>
              </a:prstGeom>
              <a:blipFill rotWithShape="1">
                <a:blip r:embed="rId1"/>
                <a:stretch>
                  <a:fillRect l="-1" t="-1" r="3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8" name="矩形 17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0800000">
              <a:off x="267970" y="108582"/>
              <a:ext cx="5900038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384174" y="83165"/>
              <a:ext cx="59278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题型三　三角函数图象、性质的综合应用</a:t>
              </a:r>
              <a:endParaRPr lang="zh-CN" altLang="en-US" sz="2400" b="1" kern="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image3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3487887"/>
            <a:ext cx="3316158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9"/>
          <p:cNvSpPr txBox="1"/>
          <p:nvPr/>
        </p:nvSpPr>
        <p:spPr>
          <a:xfrm>
            <a:off x="187107" y="521740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336000" y="1012524"/>
                <a:ext cx="11520000" cy="2618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2023·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全国甲卷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的图象由函数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的图象向左平移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个单位长度得到，则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的图象与直线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的交点个数为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A.1                 B.2	C.3	       D.4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012524"/>
                <a:ext cx="11520000" cy="2618537"/>
              </a:xfrm>
              <a:prstGeom prst="rect">
                <a:avLst/>
              </a:prstGeom>
              <a:blipFill rotWithShape="1">
                <a:blip r:embed="rId1"/>
                <a:stretch>
                  <a:fillRect l="-1" t="-13" r="5" b="-7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19"/>
          <p:cNvSpPr txBox="1"/>
          <p:nvPr/>
        </p:nvSpPr>
        <p:spPr>
          <a:xfrm>
            <a:off x="4432373" y="285293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36000" y="518200"/>
                <a:ext cx="11520000" cy="2097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14.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2023·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新高考全国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，如图，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endParaRPr lang="en-US" altLang="zh-CN" sz="1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与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曲线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的两个交点，若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(π)=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518200"/>
                <a:ext cx="11520000" cy="2097049"/>
              </a:xfrm>
              <a:prstGeom prst="rect">
                <a:avLst/>
              </a:prstGeom>
              <a:blipFill rotWithShape="1">
                <a:blip r:embed="rId1"/>
                <a:stretch>
                  <a:fillRect l="-1" t="-2" r="5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7526635" y="1508684"/>
                <a:ext cx="629339" cy="777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6635" y="1508684"/>
                <a:ext cx="629339" cy="777713"/>
              </a:xfrm>
              <a:prstGeom prst="rect">
                <a:avLst/>
              </a:prstGeom>
              <a:blipFill rotWithShape="1">
                <a:blip r:embed="rId2"/>
                <a:stretch>
                  <a:fillRect l="-98" t="-72" r="5" b="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image87.jpe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39" y="2636912"/>
            <a:ext cx="3479123" cy="1944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336640" y="12589"/>
                <a:ext cx="11520000" cy="31426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12.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苏州模拟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)=2cos</a:t>
                </a:r>
                <a:r>
                  <a:rPr lang="en-US" altLang="zh-CN" sz="24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ωx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ωx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的两个零点之差的绝对值的最小值为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en-US" altLang="zh-CN" sz="240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(1)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求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f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x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的解析式；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(2)</a:t>
                </a:r>
                <a:r>
                  <a:rPr lang="zh-CN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求函数</a:t>
                </a:r>
                <a:r>
                  <a:rPr lang="en-US" altLang="zh-CN" sz="2400" i="1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f</a:t>
                </a: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(</a:t>
                </a:r>
                <a:r>
                  <a:rPr lang="en-US" altLang="zh-CN" sz="2400" i="1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x</a:t>
                </a: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)</a:t>
                </a:r>
                <a:r>
                  <a:rPr lang="zh-CN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图象的对称轴和对称中心；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</a:rPr>
                  <a:t>(3)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设方程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x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在区间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内的两解分别为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x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x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，求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cos(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x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x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的值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40" y="12589"/>
                <a:ext cx="11520000" cy="3142615"/>
              </a:xfrm>
              <a:prstGeom prst="rect">
                <a:avLst/>
              </a:prstGeom>
              <a:blipFill rotWithShape="1">
                <a:blip r:embed="rId1"/>
                <a:stretch>
                  <a:fillRect l="-1" t="-966" r="5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404664"/>
                <a:ext cx="11181199" cy="5583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2022·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新高考全国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)=sin(2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)(0&lt;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的图象关于点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中心对称，则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在区间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单调递减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在区间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11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有两个极值点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是曲线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的对称轴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直线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是曲线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的切线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4664"/>
                <a:ext cx="11181199" cy="5583003"/>
              </a:xfrm>
              <a:prstGeom prst="rect">
                <a:avLst/>
              </a:prstGeom>
              <a:blipFill rotWithShape="1">
                <a:blip r:embed="rId1"/>
                <a:stretch>
                  <a:fillRect l="-3" t="-3" r="4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19"/>
          <p:cNvSpPr txBox="1"/>
          <p:nvPr/>
        </p:nvSpPr>
        <p:spPr>
          <a:xfrm>
            <a:off x="227334" y="513814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9" name="TextBox 19"/>
          <p:cNvSpPr txBox="1"/>
          <p:nvPr/>
        </p:nvSpPr>
        <p:spPr>
          <a:xfrm>
            <a:off x="253192" y="221212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408008" y="-240878"/>
                <a:ext cx="11304616" cy="3696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天津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-π&lt;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，在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上单调递增，且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为它的一条对称轴，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是它的一个对称中心，当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C.1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   D.0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08" y="-240878"/>
                <a:ext cx="11304616" cy="3696653"/>
              </a:xfrm>
              <a:prstGeom prst="rect">
                <a:avLst/>
              </a:prstGeom>
              <a:blipFill rotWithShape="1">
                <a:blip r:embed="rId1"/>
                <a:stretch>
                  <a:fillRect l="-3" t="6" r="-2286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63352" y="267094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3645535"/>
            <a:ext cx="11507470" cy="19754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03999" y="44624"/>
            <a:ext cx="11182441" cy="65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正弦、余弦、正切函数的图象与性质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下表中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k</a:t>
            </a:r>
            <a:r>
              <a:rPr lang="zh-CN" altLang="zh-CN" sz="2800">
                <a:ea typeface="宋体" panose="02010600030101010101" pitchFamily="2" charset="-122"/>
                <a:cs typeface="宋体" panose="02010600030101010101" pitchFamily="2" charset="-122"/>
              </a:rPr>
              <a:t>∈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Z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lang="zh-CN" altLang="zh-CN" sz="2800" spc="-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07367" y="773479"/>
          <a:ext cx="11449272" cy="5939279"/>
        </p:xfrm>
        <a:graphic>
          <a:graphicData uri="http://schemas.openxmlformats.org/drawingml/2006/table">
            <a:tbl>
              <a:tblPr firstRow="1" firstCol="1" bandRow="1"/>
              <a:tblGrid>
                <a:gridCol w="2022581"/>
                <a:gridCol w="3141401"/>
                <a:gridCol w="3142645"/>
                <a:gridCol w="3142645"/>
              </a:tblGrid>
              <a:tr h="4836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函数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=sin</a:t>
                      </a: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x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=cos</a:t>
                      </a: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x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=tan</a:t>
                      </a: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x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图象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1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定义域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R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R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endParaRPr lang="en-US" altLang="zh-CN" sz="2800" smtClean="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6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值域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最小正周期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1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奇偶性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en-US" altLang="zh-CN" sz="2800" smtClean="0">
                          <a:effectLst/>
                          <a:latin typeface="NEU-BZ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_________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90825" algn="l"/>
                          <a:tab pos="4231005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奇函数</a:t>
                      </a:r>
                      <a:endParaRPr lang="zh-CN" sz="2800">
                        <a:effectLst/>
                        <a:latin typeface="NEU-BZ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498" marR="8498" marT="8498" marB="849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image96.jpeg"/>
          <p:cNvPicPr/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169" y="1770698"/>
            <a:ext cx="2194719" cy="1401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97.jpe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291" y="1761173"/>
            <a:ext cx="2088949" cy="1401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98.jpe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809" y="1500738"/>
            <a:ext cx="1656184" cy="190921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9013801" y="3532728"/>
                <a:ext cx="2619050" cy="8606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≠</m:t>
                            </m:r>
                            <m:r>
                              <a:rPr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en-US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801" y="3532728"/>
                <a:ext cx="2619050" cy="860620"/>
              </a:xfrm>
              <a:prstGeom prst="rect">
                <a:avLst/>
              </a:prstGeom>
              <a:blipFill rotWithShape="1">
                <a:blip r:embed="rId4"/>
                <a:stretch>
                  <a:fillRect l="-23" t="-26" r="-2098" b="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3358784" y="4461381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[-1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1]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541655" y="4461381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[-1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1]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116144" y="452386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31408" y="517205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2π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18810" y="517205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2π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140130" y="5172050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π</a:t>
            </a:r>
            <a:endParaRPr lang="el-GR" altLang="zh-CN" sz="280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331473" y="5930230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奇函数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490300" y="5930230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偶函数</a:t>
            </a:r>
            <a:endParaRPr lang="zh-CN" altLang="en-US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79433" y="46142"/>
                <a:ext cx="11304616" cy="2837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将函数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的图象向右平移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𝜑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个单位长度后得到函数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的图象，若以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图象相邻的三个交点为顶点的三角形的面积为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33" y="46142"/>
                <a:ext cx="11304616" cy="2837180"/>
              </a:xfrm>
              <a:prstGeom prst="rect">
                <a:avLst/>
              </a:prstGeom>
              <a:blipFill rotWithShape="1">
                <a:blip r:embed="rId1"/>
                <a:stretch>
                  <a:fillRect l="-3" t="-15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367580" y="2069594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35" y="2883535"/>
            <a:ext cx="10489565" cy="39103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035" y="188595"/>
            <a:ext cx="11517630" cy="20853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035" y="2204720"/>
            <a:ext cx="10800080" cy="47275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035" y="196850"/>
            <a:ext cx="11204575" cy="40405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/>
            </p:nvGraphicFramePr>
            <p:xfrm>
              <a:off x="407367" y="518426"/>
              <a:ext cx="11449272" cy="493585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160241"/>
                    <a:gridCol w="3528392"/>
                    <a:gridCol w="2617994"/>
                    <a:gridCol w="3142645"/>
                  </a:tblGrid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函数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=sin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x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=cos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x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=tan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x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 spc="-100" baseline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单调递增区间</a:t>
                          </a:r>
                          <a:endParaRPr lang="zh-CN" sz="1100" spc="-100" baseline="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 spc="-100" baseline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单调递减区间</a:t>
                          </a:r>
                          <a:endParaRPr lang="zh-CN" sz="1100" spc="-100" baseline="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</a:tr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对称中心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sz="28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π</m:t>
                                      </m:r>
                                    </m:num>
                                    <m:den>
                                      <m:r>
                                        <a:rPr lang="en-US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，</m:t>
                                  </m:r>
                                  <m:r>
                                    <a:rPr lang="en-US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对称轴方程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/>
            </p:nvGraphicFramePr>
            <p:xfrm>
              <a:off x="407367" y="518426"/>
              <a:ext cx="11449272" cy="493585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160241"/>
                    <a:gridCol w="3528392"/>
                    <a:gridCol w="2617994"/>
                    <a:gridCol w="3142645"/>
                  </a:tblGrid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函数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=sin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x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=cos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x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=tan</a:t>
                          </a:r>
                          <a:r>
                            <a:rPr lang="en-US" sz="2800" i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 x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98" marR="8498" marT="8498" marB="849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 spc="-100" baseline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单调递增区间</a:t>
                          </a:r>
                          <a:endParaRPr lang="zh-CN" sz="1100" spc="-100" baseline="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 spc="-100" baseline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单调递减区间</a:t>
                          </a:r>
                          <a:endParaRPr lang="zh-CN" sz="1100" spc="-100" baseline="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</a:tr>
                  <a:tr h="98679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对称中心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"/>
                        </a:blipFill>
                      </a:tcPr>
                    </a:tc>
                  </a:tr>
                  <a:tr h="9871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zh-CN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对称轴方程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altLang="zh-CN" sz="2800" smtClean="0">
                              <a:effectLst/>
                              <a:latin typeface="NEU-BZ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_________</a:t>
                          </a:r>
                          <a:endParaRPr lang="zh-CN" sz="28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790825" algn="l"/>
                              <a:tab pos="4231005" algn="l"/>
                            </a:tabLs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00">
                            <a:effectLst/>
                            <a:latin typeface="NEU-BZ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2683049" y="1484784"/>
                <a:ext cx="3453638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en-US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zh-CN" alt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049" y="1484784"/>
                <a:ext cx="3453638" cy="734047"/>
              </a:xfrm>
              <a:prstGeom prst="rect">
                <a:avLst/>
              </a:prstGeom>
              <a:blipFill rotWithShape="1">
                <a:blip r:embed="rId2"/>
                <a:stretch>
                  <a:fillRect l="-5" t="-21" r="-605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矩形 19"/>
          <p:cNvSpPr/>
          <p:nvPr/>
        </p:nvSpPr>
        <p:spPr>
          <a:xfrm>
            <a:off x="6301629" y="1672119"/>
            <a:ext cx="2214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[2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π-π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π]</a:t>
            </a:r>
            <a:endParaRPr lang="zh-CN" altLang="en-US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8701254" y="1465734"/>
                <a:ext cx="3145861" cy="737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en-US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</m:e>
                    </m:d>
                    <m:d>
                      <m:dPr>
                        <m:begChr m:val=""/>
                        <m:ctrlPr>
                          <a:rPr lang="zh-CN" alt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254" y="1465734"/>
                <a:ext cx="3145861" cy="737189"/>
              </a:xfrm>
              <a:prstGeom prst="rect">
                <a:avLst/>
              </a:prstGeom>
              <a:blipFill rotWithShape="1">
                <a:blip r:embed="rId3"/>
                <a:stretch>
                  <a:fillRect l="-15" t="-21" r="-749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/>
              <p:cNvSpPr/>
              <p:nvPr/>
            </p:nvSpPr>
            <p:spPr>
              <a:xfrm>
                <a:off x="2611041" y="2450354"/>
                <a:ext cx="3605924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en-US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zh-CN" alt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041" y="2450354"/>
                <a:ext cx="3605924" cy="734047"/>
              </a:xfrm>
              <a:prstGeom prst="rect">
                <a:avLst/>
              </a:prstGeom>
              <a:blipFill rotWithShape="1">
                <a:blip r:embed="rId4"/>
                <a:stretch>
                  <a:fillRect l="-15" t="-71" r="-238" b="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22"/>
          <p:cNvSpPr/>
          <p:nvPr/>
        </p:nvSpPr>
        <p:spPr>
          <a:xfrm>
            <a:off x="6301629" y="2670706"/>
            <a:ext cx="2295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[2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π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π+π]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628678" y="3673599"/>
            <a:ext cx="1303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π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0)</a:t>
            </a:r>
            <a:endParaRPr lang="zh-CN" altLang="en-US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矩形 24"/>
              <p:cNvSpPr/>
              <p:nvPr/>
            </p:nvSpPr>
            <p:spPr>
              <a:xfrm>
                <a:off x="6317306" y="3212976"/>
                <a:ext cx="2264466" cy="979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lnSpc>
                    <a:spcPct val="150000"/>
                  </a:lnSpc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d>
                      <m:dPr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en-US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1100">
                  <a:solidFill>
                    <a:srgbClr val="C00000"/>
                  </a:solidFill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矩形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306" y="3212976"/>
                <a:ext cx="2264466" cy="979051"/>
              </a:xfrm>
              <a:prstGeom prst="rect">
                <a:avLst/>
              </a:prstGeom>
              <a:blipFill rotWithShape="1">
                <a:blip r:embed="rId5"/>
                <a:stretch>
                  <a:fillRect l="-14" t="-52" r="-712" b="-14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矩形 25"/>
              <p:cNvSpPr/>
              <p:nvPr/>
            </p:nvSpPr>
            <p:spPr>
              <a:xfrm>
                <a:off x="3628678" y="4493356"/>
                <a:ext cx="1265090" cy="663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i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6" name="矩形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678" y="4493356"/>
                <a:ext cx="1265090" cy="663836"/>
              </a:xfrm>
              <a:prstGeom prst="rect">
                <a:avLst/>
              </a:prstGeom>
              <a:blipFill rotWithShape="1">
                <a:blip r:embed="rId6"/>
                <a:stretch>
                  <a:fillRect l="-23" t="-14" r="36" b="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矩形 26"/>
          <p:cNvSpPr/>
          <p:nvPr/>
        </p:nvSpPr>
        <p:spPr>
          <a:xfrm>
            <a:off x="6997424" y="4707121"/>
            <a:ext cx="885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π</a:t>
            </a:r>
            <a:endParaRPr lang="zh-CN" altLang="en-US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81461" y="1556792"/>
                <a:ext cx="11293011" cy="3534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判断下列结论是否正确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请在括号中打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√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“×”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正切函数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在定义域上是增函数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在第一、二象限内单调递减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图象的对称轴方程为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=cos|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的图象相同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61" y="1556792"/>
                <a:ext cx="11293011" cy="3534942"/>
              </a:xfrm>
              <a:prstGeom prst="rect">
                <a:avLst/>
              </a:prstGeom>
              <a:blipFill rotWithShape="1">
                <a:blip r:embed="rId1"/>
                <a:stretch>
                  <a:fillRect l="-1" t="-12" r="3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/>
          <p:cNvGrpSpPr/>
          <p:nvPr/>
        </p:nvGrpSpPr>
        <p:grpSpPr>
          <a:xfrm>
            <a:off x="460326" y="442804"/>
            <a:ext cx="1852888" cy="537924"/>
            <a:chOff x="363411" y="223342"/>
            <a:chExt cx="1852888" cy="537924"/>
          </a:xfrm>
        </p:grpSpPr>
        <p:sp>
          <p:nvSpPr>
            <p:cNvPr id="8" name="矩形 7"/>
            <p:cNvSpPr/>
            <p:nvPr userDrawn="1"/>
          </p:nvSpPr>
          <p:spPr>
            <a:xfrm>
              <a:off x="635641" y="293271"/>
              <a:ext cx="1353620" cy="467995"/>
            </a:xfrm>
            <a:prstGeom prst="rect">
              <a:avLst/>
            </a:prstGeom>
          </p:spPr>
          <p:txBody>
            <a:bodyPr vert="horz" wrap="square">
              <a:noAutofit/>
            </a:bodyPr>
            <a:lstStyle/>
            <a:p>
              <a:pPr marL="0" marR="0" lvl="0" indent="0" algn="ctr" defTabSz="91440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自主诊断</a:t>
              </a:r>
              <a:endParaRPr kumimoji="0" lang="zh-CN" altLang="en-US" sz="2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488107" y="314051"/>
              <a:ext cx="1728192" cy="414024"/>
            </a:xfrm>
            <a:prstGeom prst="rect">
              <a:avLst/>
            </a:prstGeom>
            <a:noFill/>
            <a:ln w="28575" cap="flat" cmpd="sng" algn="ctr">
              <a:gradFill flip="none" rotWithShape="1">
                <a:gsLst>
                  <a:gs pos="0">
                    <a:srgbClr val="4F81BD">
                      <a:lumMod val="5000"/>
                      <a:lumOff val="95000"/>
                      <a:alpha val="0"/>
                    </a:srgbClr>
                  </a:gs>
                  <a:gs pos="100000">
                    <a:srgbClr val="0069B8"/>
                  </a:gs>
                </a:gsLst>
                <a:lin ang="10800000" scaled="1"/>
                <a:tileRect/>
              </a:gra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0" name="Group 4"/>
            <p:cNvGrpSpPr>
              <a:grpSpLocks noChangeAspect="1"/>
            </p:cNvGrpSpPr>
            <p:nvPr/>
          </p:nvGrpSpPr>
          <p:grpSpPr bwMode="auto">
            <a:xfrm>
              <a:off x="363411" y="223342"/>
              <a:ext cx="340720" cy="536383"/>
              <a:chOff x="2207" y="-324"/>
              <a:chExt cx="1461" cy="2300"/>
            </a:xfrm>
          </p:grpSpPr>
          <p:sp>
            <p:nvSpPr>
              <p:cNvPr id="11" name="Freeform 5"/>
              <p:cNvSpPr/>
              <p:nvPr/>
            </p:nvSpPr>
            <p:spPr bwMode="auto">
              <a:xfrm>
                <a:off x="2362" y="-55"/>
                <a:ext cx="1046" cy="1722"/>
              </a:xfrm>
              <a:custGeom>
                <a:avLst/>
                <a:gdLst>
                  <a:gd name="T0" fmla="*/ 694 w 694"/>
                  <a:gd name="T1" fmla="*/ 1143 h 1143"/>
                  <a:gd name="T2" fmla="*/ 0 w 694"/>
                  <a:gd name="T3" fmla="*/ 917 h 1143"/>
                  <a:gd name="T4" fmla="*/ 0 w 694"/>
                  <a:gd name="T5" fmla="*/ 129 h 1143"/>
                  <a:gd name="T6" fmla="*/ 0 w 694"/>
                  <a:gd name="T7" fmla="*/ 0 h 1143"/>
                  <a:gd name="T8" fmla="*/ 6 w 694"/>
                  <a:gd name="T9" fmla="*/ 3 h 1143"/>
                  <a:gd name="T10" fmla="*/ 51 w 694"/>
                  <a:gd name="T11" fmla="*/ 22 h 1143"/>
                  <a:gd name="T12" fmla="*/ 694 w 694"/>
                  <a:gd name="T13" fmla="*/ 231 h 1143"/>
                  <a:gd name="T14" fmla="*/ 694 w 694"/>
                  <a:gd name="T15" fmla="*/ 1143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94" h="1143">
                    <a:moveTo>
                      <a:pt x="694" y="1143"/>
                    </a:moveTo>
                    <a:cubicBezTo>
                      <a:pt x="0" y="917"/>
                      <a:pt x="0" y="917"/>
                      <a:pt x="0" y="917"/>
                    </a:cubicBezTo>
                    <a:cubicBezTo>
                      <a:pt x="0" y="129"/>
                      <a:pt x="0" y="129"/>
                      <a:pt x="0" y="12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2"/>
                      <a:pt x="6" y="3"/>
                    </a:cubicBezTo>
                    <a:cubicBezTo>
                      <a:pt x="25" y="15"/>
                      <a:pt x="50" y="22"/>
                      <a:pt x="51" y="22"/>
                    </a:cubicBezTo>
                    <a:cubicBezTo>
                      <a:pt x="694" y="231"/>
                      <a:pt x="694" y="231"/>
                      <a:pt x="694" y="231"/>
                    </a:cubicBezTo>
                    <a:lnTo>
                      <a:pt x="694" y="1143"/>
                    </a:lnTo>
                    <a:close/>
                  </a:path>
                </a:pathLst>
              </a:custGeom>
              <a:solidFill>
                <a:srgbClr val="543C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Freeform 6"/>
              <p:cNvSpPr/>
              <p:nvPr/>
            </p:nvSpPr>
            <p:spPr bwMode="auto">
              <a:xfrm>
                <a:off x="2315" y="-324"/>
                <a:ext cx="1353" cy="2048"/>
              </a:xfrm>
              <a:custGeom>
                <a:avLst/>
                <a:gdLst>
                  <a:gd name="T0" fmla="*/ 886 w 897"/>
                  <a:gd name="T1" fmla="*/ 244 h 1360"/>
                  <a:gd name="T2" fmla="*/ 161 w 897"/>
                  <a:gd name="T3" fmla="*/ 7 h 1360"/>
                  <a:gd name="T4" fmla="*/ 158 w 897"/>
                  <a:gd name="T5" fmla="*/ 7 h 1360"/>
                  <a:gd name="T6" fmla="*/ 118 w 897"/>
                  <a:gd name="T7" fmla="*/ 0 h 1360"/>
                  <a:gd name="T8" fmla="*/ 1 w 897"/>
                  <a:gd name="T9" fmla="*/ 110 h 1360"/>
                  <a:gd name="T10" fmla="*/ 0 w 897"/>
                  <a:gd name="T11" fmla="*/ 114 h 1360"/>
                  <a:gd name="T12" fmla="*/ 0 w 897"/>
                  <a:gd name="T13" fmla="*/ 119 h 1360"/>
                  <a:gd name="T14" fmla="*/ 0 w 897"/>
                  <a:gd name="T15" fmla="*/ 308 h 1360"/>
                  <a:gd name="T16" fmla="*/ 0 w 897"/>
                  <a:gd name="T17" fmla="*/ 1107 h 1360"/>
                  <a:gd name="T18" fmla="*/ 11 w 897"/>
                  <a:gd name="T19" fmla="*/ 1122 h 1360"/>
                  <a:gd name="T20" fmla="*/ 736 w 897"/>
                  <a:gd name="T21" fmla="*/ 1359 h 1360"/>
                  <a:gd name="T22" fmla="*/ 741 w 897"/>
                  <a:gd name="T23" fmla="*/ 1360 h 1360"/>
                  <a:gd name="T24" fmla="*/ 750 w 897"/>
                  <a:gd name="T25" fmla="*/ 1357 h 1360"/>
                  <a:gd name="T26" fmla="*/ 757 w 897"/>
                  <a:gd name="T27" fmla="*/ 1344 h 1360"/>
                  <a:gd name="T28" fmla="*/ 757 w 897"/>
                  <a:gd name="T29" fmla="*/ 1179 h 1360"/>
                  <a:gd name="T30" fmla="*/ 882 w 897"/>
                  <a:gd name="T31" fmla="*/ 1219 h 1360"/>
                  <a:gd name="T32" fmla="*/ 897 w 897"/>
                  <a:gd name="T33" fmla="*/ 1204 h 1360"/>
                  <a:gd name="T34" fmla="*/ 897 w 897"/>
                  <a:gd name="T35" fmla="*/ 259 h 1360"/>
                  <a:gd name="T36" fmla="*/ 886 w 897"/>
                  <a:gd name="T37" fmla="*/ 244 h 1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97" h="1360">
                    <a:moveTo>
                      <a:pt x="886" y="244"/>
                    </a:moveTo>
                    <a:cubicBezTo>
                      <a:pt x="161" y="7"/>
                      <a:pt x="161" y="7"/>
                      <a:pt x="161" y="7"/>
                    </a:cubicBezTo>
                    <a:cubicBezTo>
                      <a:pt x="160" y="7"/>
                      <a:pt x="159" y="7"/>
                      <a:pt x="158" y="7"/>
                    </a:cubicBezTo>
                    <a:cubicBezTo>
                      <a:pt x="144" y="3"/>
                      <a:pt x="131" y="0"/>
                      <a:pt x="118" y="0"/>
                    </a:cubicBezTo>
                    <a:cubicBezTo>
                      <a:pt x="55" y="0"/>
                      <a:pt x="6" y="48"/>
                      <a:pt x="1" y="110"/>
                    </a:cubicBezTo>
                    <a:cubicBezTo>
                      <a:pt x="1" y="111"/>
                      <a:pt x="0" y="113"/>
                      <a:pt x="0" y="11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308"/>
                      <a:pt x="0" y="308"/>
                      <a:pt x="0" y="308"/>
                    </a:cubicBezTo>
                    <a:cubicBezTo>
                      <a:pt x="0" y="1107"/>
                      <a:pt x="0" y="1107"/>
                      <a:pt x="0" y="1107"/>
                    </a:cubicBezTo>
                    <a:cubicBezTo>
                      <a:pt x="0" y="1114"/>
                      <a:pt x="5" y="1120"/>
                      <a:pt x="11" y="1122"/>
                    </a:cubicBezTo>
                    <a:cubicBezTo>
                      <a:pt x="736" y="1359"/>
                      <a:pt x="736" y="1359"/>
                      <a:pt x="736" y="1359"/>
                    </a:cubicBezTo>
                    <a:cubicBezTo>
                      <a:pt x="738" y="1359"/>
                      <a:pt x="739" y="1360"/>
                      <a:pt x="741" y="1360"/>
                    </a:cubicBezTo>
                    <a:cubicBezTo>
                      <a:pt x="744" y="1360"/>
                      <a:pt x="748" y="1359"/>
                      <a:pt x="750" y="1357"/>
                    </a:cubicBezTo>
                    <a:cubicBezTo>
                      <a:pt x="754" y="1354"/>
                      <a:pt x="757" y="1349"/>
                      <a:pt x="757" y="1344"/>
                    </a:cubicBezTo>
                    <a:cubicBezTo>
                      <a:pt x="757" y="1179"/>
                      <a:pt x="757" y="1179"/>
                      <a:pt x="757" y="1179"/>
                    </a:cubicBezTo>
                    <a:cubicBezTo>
                      <a:pt x="879" y="1219"/>
                      <a:pt x="879" y="1219"/>
                      <a:pt x="882" y="1219"/>
                    </a:cubicBezTo>
                    <a:cubicBezTo>
                      <a:pt x="890" y="1219"/>
                      <a:pt x="897" y="1212"/>
                      <a:pt x="897" y="1204"/>
                    </a:cubicBezTo>
                    <a:cubicBezTo>
                      <a:pt x="897" y="259"/>
                      <a:pt x="897" y="259"/>
                      <a:pt x="897" y="259"/>
                    </a:cubicBezTo>
                    <a:cubicBezTo>
                      <a:pt x="897" y="252"/>
                      <a:pt x="893" y="246"/>
                      <a:pt x="886" y="244"/>
                    </a:cubicBez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zh-CN" altLang="en-US" sz="180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  <p:sp>
            <p:nvSpPr>
              <p:cNvPr id="13" name="Freeform 7"/>
              <p:cNvSpPr/>
              <p:nvPr/>
            </p:nvSpPr>
            <p:spPr bwMode="auto">
              <a:xfrm>
                <a:off x="2282" y="186"/>
                <a:ext cx="543" cy="1659"/>
              </a:xfrm>
              <a:custGeom>
                <a:avLst/>
                <a:gdLst>
                  <a:gd name="T0" fmla="*/ 12 w 360"/>
                  <a:gd name="T1" fmla="*/ 1101 h 1101"/>
                  <a:gd name="T2" fmla="*/ 9 w 360"/>
                  <a:gd name="T3" fmla="*/ 1100 h 1101"/>
                  <a:gd name="T4" fmla="*/ 1 w 360"/>
                  <a:gd name="T5" fmla="*/ 1086 h 1101"/>
                  <a:gd name="T6" fmla="*/ 337 w 360"/>
                  <a:gd name="T7" fmla="*/ 9 h 1101"/>
                  <a:gd name="T8" fmla="*/ 351 w 360"/>
                  <a:gd name="T9" fmla="*/ 2 h 1101"/>
                  <a:gd name="T10" fmla="*/ 359 w 360"/>
                  <a:gd name="T11" fmla="*/ 16 h 1101"/>
                  <a:gd name="T12" fmla="*/ 23 w 360"/>
                  <a:gd name="T13" fmla="*/ 1093 h 1101"/>
                  <a:gd name="T14" fmla="*/ 12 w 360"/>
                  <a:gd name="T15" fmla="*/ 1101 h 1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0" h="1101">
                    <a:moveTo>
                      <a:pt x="12" y="1101"/>
                    </a:moveTo>
                    <a:cubicBezTo>
                      <a:pt x="11" y="1101"/>
                      <a:pt x="10" y="1101"/>
                      <a:pt x="9" y="1100"/>
                    </a:cubicBezTo>
                    <a:cubicBezTo>
                      <a:pt x="3" y="1098"/>
                      <a:pt x="0" y="1092"/>
                      <a:pt x="1" y="1086"/>
                    </a:cubicBezTo>
                    <a:cubicBezTo>
                      <a:pt x="337" y="9"/>
                      <a:pt x="337" y="9"/>
                      <a:pt x="337" y="9"/>
                    </a:cubicBezTo>
                    <a:cubicBezTo>
                      <a:pt x="339" y="3"/>
                      <a:pt x="345" y="0"/>
                      <a:pt x="351" y="2"/>
                    </a:cubicBezTo>
                    <a:cubicBezTo>
                      <a:pt x="357" y="3"/>
                      <a:pt x="360" y="10"/>
                      <a:pt x="359" y="16"/>
                    </a:cubicBezTo>
                    <a:cubicBezTo>
                      <a:pt x="23" y="1093"/>
                      <a:pt x="23" y="1093"/>
                      <a:pt x="23" y="1093"/>
                    </a:cubicBezTo>
                    <a:cubicBezTo>
                      <a:pt x="21" y="1098"/>
                      <a:pt x="17" y="1101"/>
                      <a:pt x="12" y="110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Freeform 8"/>
              <p:cNvSpPr/>
              <p:nvPr/>
            </p:nvSpPr>
            <p:spPr bwMode="auto">
              <a:xfrm>
                <a:off x="2540" y="266"/>
                <a:ext cx="544" cy="1658"/>
              </a:xfrm>
              <a:custGeom>
                <a:avLst/>
                <a:gdLst>
                  <a:gd name="T0" fmla="*/ 13 w 361"/>
                  <a:gd name="T1" fmla="*/ 1101 h 1101"/>
                  <a:gd name="T2" fmla="*/ 10 w 361"/>
                  <a:gd name="T3" fmla="*/ 1101 h 1101"/>
                  <a:gd name="T4" fmla="*/ 2 w 361"/>
                  <a:gd name="T5" fmla="*/ 1087 h 1101"/>
                  <a:gd name="T6" fmla="*/ 338 w 361"/>
                  <a:gd name="T7" fmla="*/ 9 h 1101"/>
                  <a:gd name="T8" fmla="*/ 352 w 361"/>
                  <a:gd name="T9" fmla="*/ 2 h 1101"/>
                  <a:gd name="T10" fmla="*/ 359 w 361"/>
                  <a:gd name="T11" fmla="*/ 16 h 1101"/>
                  <a:gd name="T12" fmla="*/ 24 w 361"/>
                  <a:gd name="T13" fmla="*/ 1093 h 1101"/>
                  <a:gd name="T14" fmla="*/ 13 w 361"/>
                  <a:gd name="T15" fmla="*/ 1101 h 1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1" h="1101">
                    <a:moveTo>
                      <a:pt x="13" y="1101"/>
                    </a:moveTo>
                    <a:cubicBezTo>
                      <a:pt x="12" y="1101"/>
                      <a:pt x="11" y="1101"/>
                      <a:pt x="10" y="1101"/>
                    </a:cubicBezTo>
                    <a:cubicBezTo>
                      <a:pt x="4" y="1099"/>
                      <a:pt x="0" y="1093"/>
                      <a:pt x="2" y="1087"/>
                    </a:cubicBezTo>
                    <a:cubicBezTo>
                      <a:pt x="338" y="9"/>
                      <a:pt x="338" y="9"/>
                      <a:pt x="338" y="9"/>
                    </a:cubicBezTo>
                    <a:cubicBezTo>
                      <a:pt x="340" y="4"/>
                      <a:pt x="346" y="0"/>
                      <a:pt x="352" y="2"/>
                    </a:cubicBezTo>
                    <a:cubicBezTo>
                      <a:pt x="358" y="4"/>
                      <a:pt x="361" y="10"/>
                      <a:pt x="359" y="16"/>
                    </a:cubicBezTo>
                    <a:cubicBezTo>
                      <a:pt x="24" y="1093"/>
                      <a:pt x="24" y="1093"/>
                      <a:pt x="24" y="1093"/>
                    </a:cubicBezTo>
                    <a:cubicBezTo>
                      <a:pt x="22" y="1098"/>
                      <a:pt x="18" y="1101"/>
                      <a:pt x="13" y="110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" name="Freeform 9"/>
              <p:cNvSpPr/>
              <p:nvPr/>
            </p:nvSpPr>
            <p:spPr bwMode="auto">
              <a:xfrm>
                <a:off x="2763" y="293"/>
                <a:ext cx="288" cy="115"/>
              </a:xfrm>
              <a:custGeom>
                <a:avLst/>
                <a:gdLst>
                  <a:gd name="T0" fmla="*/ 179 w 191"/>
                  <a:gd name="T1" fmla="*/ 76 h 76"/>
                  <a:gd name="T2" fmla="*/ 175 w 191"/>
                  <a:gd name="T3" fmla="*/ 75 h 76"/>
                  <a:gd name="T4" fmla="*/ 9 w 191"/>
                  <a:gd name="T5" fmla="*/ 24 h 76"/>
                  <a:gd name="T6" fmla="*/ 2 w 191"/>
                  <a:gd name="T7" fmla="*/ 10 h 76"/>
                  <a:gd name="T8" fmla="*/ 16 w 191"/>
                  <a:gd name="T9" fmla="*/ 2 h 76"/>
                  <a:gd name="T10" fmla="*/ 182 w 191"/>
                  <a:gd name="T11" fmla="*/ 54 h 76"/>
                  <a:gd name="T12" fmla="*/ 190 w 191"/>
                  <a:gd name="T13" fmla="*/ 68 h 76"/>
                  <a:gd name="T14" fmla="*/ 179 w 191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76">
                    <a:moveTo>
                      <a:pt x="179" y="76"/>
                    </a:moveTo>
                    <a:cubicBezTo>
                      <a:pt x="178" y="76"/>
                      <a:pt x="177" y="76"/>
                      <a:pt x="175" y="75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5"/>
                      <a:pt x="2" y="10"/>
                    </a:cubicBezTo>
                    <a:cubicBezTo>
                      <a:pt x="3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1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6" name="Freeform 10"/>
              <p:cNvSpPr/>
              <p:nvPr/>
            </p:nvSpPr>
            <p:spPr bwMode="auto">
              <a:xfrm>
                <a:off x="2709" y="468"/>
                <a:ext cx="288" cy="113"/>
              </a:xfrm>
              <a:custGeom>
                <a:avLst/>
                <a:gdLst>
                  <a:gd name="T0" fmla="*/ 179 w 191"/>
                  <a:gd name="T1" fmla="*/ 75 h 75"/>
                  <a:gd name="T2" fmla="*/ 175 w 191"/>
                  <a:gd name="T3" fmla="*/ 75 h 75"/>
                  <a:gd name="T4" fmla="*/ 9 w 191"/>
                  <a:gd name="T5" fmla="*/ 23 h 75"/>
                  <a:gd name="T6" fmla="*/ 2 w 191"/>
                  <a:gd name="T7" fmla="*/ 9 h 75"/>
                  <a:gd name="T8" fmla="*/ 16 w 191"/>
                  <a:gd name="T9" fmla="*/ 2 h 75"/>
                  <a:gd name="T10" fmla="*/ 182 w 191"/>
                  <a:gd name="T11" fmla="*/ 53 h 75"/>
                  <a:gd name="T12" fmla="*/ 190 w 191"/>
                  <a:gd name="T13" fmla="*/ 67 h 75"/>
                  <a:gd name="T14" fmla="*/ 179 w 191"/>
                  <a:gd name="T1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75">
                    <a:moveTo>
                      <a:pt x="179" y="75"/>
                    </a:moveTo>
                    <a:cubicBezTo>
                      <a:pt x="178" y="75"/>
                      <a:pt x="177" y="75"/>
                      <a:pt x="175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1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3"/>
                      <a:pt x="182" y="53"/>
                      <a:pt x="182" y="53"/>
                    </a:cubicBezTo>
                    <a:cubicBezTo>
                      <a:pt x="188" y="55"/>
                      <a:pt x="191" y="62"/>
                      <a:pt x="190" y="67"/>
                    </a:cubicBezTo>
                    <a:cubicBezTo>
                      <a:pt x="188" y="72"/>
                      <a:pt x="184" y="75"/>
                      <a:pt x="179" y="7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" name="Freeform 11"/>
              <p:cNvSpPr/>
              <p:nvPr/>
            </p:nvSpPr>
            <p:spPr bwMode="auto">
              <a:xfrm>
                <a:off x="2655" y="641"/>
                <a:ext cx="288" cy="115"/>
              </a:xfrm>
              <a:custGeom>
                <a:avLst/>
                <a:gdLst>
                  <a:gd name="T0" fmla="*/ 179 w 191"/>
                  <a:gd name="T1" fmla="*/ 76 h 76"/>
                  <a:gd name="T2" fmla="*/ 176 w 191"/>
                  <a:gd name="T3" fmla="*/ 75 h 76"/>
                  <a:gd name="T4" fmla="*/ 9 w 191"/>
                  <a:gd name="T5" fmla="*/ 23 h 76"/>
                  <a:gd name="T6" fmla="*/ 2 w 191"/>
                  <a:gd name="T7" fmla="*/ 9 h 76"/>
                  <a:gd name="T8" fmla="*/ 16 w 191"/>
                  <a:gd name="T9" fmla="*/ 2 h 76"/>
                  <a:gd name="T10" fmla="*/ 182 w 191"/>
                  <a:gd name="T11" fmla="*/ 54 h 76"/>
                  <a:gd name="T12" fmla="*/ 190 w 191"/>
                  <a:gd name="T13" fmla="*/ 68 h 76"/>
                  <a:gd name="T14" fmla="*/ 179 w 191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2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1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Freeform 12"/>
              <p:cNvSpPr/>
              <p:nvPr/>
            </p:nvSpPr>
            <p:spPr bwMode="auto">
              <a:xfrm>
                <a:off x="2600" y="814"/>
                <a:ext cx="290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6 h 76"/>
                  <a:gd name="T4" fmla="*/ 9 w 192"/>
                  <a:gd name="T5" fmla="*/ 24 h 76"/>
                  <a:gd name="T6" fmla="*/ 2 w 192"/>
                  <a:gd name="T7" fmla="*/ 10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6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6"/>
                      <a:pt x="2" y="10"/>
                    </a:cubicBezTo>
                    <a:cubicBezTo>
                      <a:pt x="4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Freeform 13"/>
              <p:cNvSpPr/>
              <p:nvPr/>
            </p:nvSpPr>
            <p:spPr bwMode="auto">
              <a:xfrm>
                <a:off x="2546" y="989"/>
                <a:ext cx="289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5 h 76"/>
                  <a:gd name="T4" fmla="*/ 9 w 192"/>
                  <a:gd name="T5" fmla="*/ 23 h 76"/>
                  <a:gd name="T6" fmla="*/ 2 w 192"/>
                  <a:gd name="T7" fmla="*/ 9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5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1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5"/>
                      <a:pt x="192" y="62"/>
                      <a:pt x="190" y="68"/>
                    </a:cubicBezTo>
                    <a:cubicBezTo>
                      <a:pt x="188" y="72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" name="Freeform 14"/>
              <p:cNvSpPr/>
              <p:nvPr/>
            </p:nvSpPr>
            <p:spPr bwMode="auto">
              <a:xfrm>
                <a:off x="2492" y="1162"/>
                <a:ext cx="289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5 h 76"/>
                  <a:gd name="T4" fmla="*/ 9 w 192"/>
                  <a:gd name="T5" fmla="*/ 24 h 76"/>
                  <a:gd name="T6" fmla="*/ 2 w 192"/>
                  <a:gd name="T7" fmla="*/ 10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5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5"/>
                      <a:pt x="2" y="10"/>
                    </a:cubicBezTo>
                    <a:cubicBezTo>
                      <a:pt x="4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1" name="Freeform 15"/>
              <p:cNvSpPr/>
              <p:nvPr/>
            </p:nvSpPr>
            <p:spPr bwMode="auto">
              <a:xfrm>
                <a:off x="2438" y="1337"/>
                <a:ext cx="289" cy="113"/>
              </a:xfrm>
              <a:custGeom>
                <a:avLst/>
                <a:gdLst>
                  <a:gd name="T0" fmla="*/ 179 w 192"/>
                  <a:gd name="T1" fmla="*/ 75 h 75"/>
                  <a:gd name="T2" fmla="*/ 176 w 192"/>
                  <a:gd name="T3" fmla="*/ 75 h 75"/>
                  <a:gd name="T4" fmla="*/ 9 w 192"/>
                  <a:gd name="T5" fmla="*/ 23 h 75"/>
                  <a:gd name="T6" fmla="*/ 2 w 192"/>
                  <a:gd name="T7" fmla="*/ 9 h 75"/>
                  <a:gd name="T8" fmla="*/ 16 w 192"/>
                  <a:gd name="T9" fmla="*/ 2 h 75"/>
                  <a:gd name="T10" fmla="*/ 182 w 192"/>
                  <a:gd name="T11" fmla="*/ 53 h 75"/>
                  <a:gd name="T12" fmla="*/ 190 w 192"/>
                  <a:gd name="T13" fmla="*/ 67 h 75"/>
                  <a:gd name="T14" fmla="*/ 179 w 192"/>
                  <a:gd name="T1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5">
                    <a:moveTo>
                      <a:pt x="179" y="75"/>
                    </a:moveTo>
                    <a:cubicBezTo>
                      <a:pt x="178" y="75"/>
                      <a:pt x="177" y="75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1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3"/>
                      <a:pt x="182" y="53"/>
                      <a:pt x="182" y="53"/>
                    </a:cubicBezTo>
                    <a:cubicBezTo>
                      <a:pt x="188" y="55"/>
                      <a:pt x="192" y="62"/>
                      <a:pt x="190" y="67"/>
                    </a:cubicBezTo>
                    <a:cubicBezTo>
                      <a:pt x="188" y="72"/>
                      <a:pt x="184" y="75"/>
                      <a:pt x="179" y="7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2" name="Freeform 16"/>
              <p:cNvSpPr/>
              <p:nvPr/>
            </p:nvSpPr>
            <p:spPr bwMode="auto">
              <a:xfrm>
                <a:off x="2383" y="1510"/>
                <a:ext cx="290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5 h 76"/>
                  <a:gd name="T4" fmla="*/ 9 w 192"/>
                  <a:gd name="T5" fmla="*/ 23 h 76"/>
                  <a:gd name="T6" fmla="*/ 2 w 192"/>
                  <a:gd name="T7" fmla="*/ 9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2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" name="Freeform 17"/>
              <p:cNvSpPr/>
              <p:nvPr/>
            </p:nvSpPr>
            <p:spPr bwMode="auto">
              <a:xfrm>
                <a:off x="2329" y="1683"/>
                <a:ext cx="289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6 h 76"/>
                  <a:gd name="T4" fmla="*/ 9 w 192"/>
                  <a:gd name="T5" fmla="*/ 24 h 76"/>
                  <a:gd name="T6" fmla="*/ 2 w 192"/>
                  <a:gd name="T7" fmla="*/ 10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6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6"/>
                      <a:pt x="2" y="10"/>
                    </a:cubicBezTo>
                    <a:cubicBezTo>
                      <a:pt x="4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" name="Freeform 18"/>
              <p:cNvSpPr/>
              <p:nvPr/>
            </p:nvSpPr>
            <p:spPr bwMode="auto">
              <a:xfrm>
                <a:off x="2213" y="1378"/>
                <a:ext cx="858" cy="507"/>
              </a:xfrm>
              <a:custGeom>
                <a:avLst/>
                <a:gdLst>
                  <a:gd name="T0" fmla="*/ 24 w 569"/>
                  <a:gd name="T1" fmla="*/ 335 h 337"/>
                  <a:gd name="T2" fmla="*/ 17 w 569"/>
                  <a:gd name="T3" fmla="*/ 333 h 337"/>
                  <a:gd name="T4" fmla="*/ 7 w 569"/>
                  <a:gd name="T5" fmla="*/ 319 h 337"/>
                  <a:gd name="T6" fmla="*/ 517 w 569"/>
                  <a:gd name="T7" fmla="*/ 4 h 337"/>
                  <a:gd name="T8" fmla="*/ 552 w 569"/>
                  <a:gd name="T9" fmla="*/ 4 h 337"/>
                  <a:gd name="T10" fmla="*/ 562 w 569"/>
                  <a:gd name="T11" fmla="*/ 19 h 337"/>
                  <a:gd name="T12" fmla="*/ 52 w 569"/>
                  <a:gd name="T13" fmla="*/ 333 h 337"/>
                  <a:gd name="T14" fmla="*/ 24 w 569"/>
                  <a:gd name="T15" fmla="*/ 33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9" h="337">
                    <a:moveTo>
                      <a:pt x="24" y="335"/>
                    </a:moveTo>
                    <a:cubicBezTo>
                      <a:pt x="22" y="335"/>
                      <a:pt x="19" y="334"/>
                      <a:pt x="17" y="333"/>
                    </a:cubicBezTo>
                    <a:cubicBezTo>
                      <a:pt x="5" y="329"/>
                      <a:pt x="0" y="323"/>
                      <a:pt x="7" y="319"/>
                    </a:cubicBezTo>
                    <a:cubicBezTo>
                      <a:pt x="517" y="4"/>
                      <a:pt x="517" y="4"/>
                      <a:pt x="517" y="4"/>
                    </a:cubicBezTo>
                    <a:cubicBezTo>
                      <a:pt x="524" y="0"/>
                      <a:pt x="540" y="0"/>
                      <a:pt x="552" y="4"/>
                    </a:cubicBezTo>
                    <a:cubicBezTo>
                      <a:pt x="564" y="8"/>
                      <a:pt x="569" y="15"/>
                      <a:pt x="562" y="19"/>
                    </a:cubicBezTo>
                    <a:cubicBezTo>
                      <a:pt x="52" y="333"/>
                      <a:pt x="52" y="333"/>
                      <a:pt x="52" y="333"/>
                    </a:cubicBezTo>
                    <a:cubicBezTo>
                      <a:pt x="46" y="337"/>
                      <a:pt x="35" y="337"/>
                      <a:pt x="24" y="33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" name="Freeform 19"/>
              <p:cNvSpPr/>
              <p:nvPr/>
            </p:nvSpPr>
            <p:spPr bwMode="auto">
              <a:xfrm>
                <a:off x="2484" y="1468"/>
                <a:ext cx="858" cy="508"/>
              </a:xfrm>
              <a:custGeom>
                <a:avLst/>
                <a:gdLst>
                  <a:gd name="T0" fmla="*/ 24 w 569"/>
                  <a:gd name="T1" fmla="*/ 335 h 337"/>
                  <a:gd name="T2" fmla="*/ 17 w 569"/>
                  <a:gd name="T3" fmla="*/ 333 h 337"/>
                  <a:gd name="T4" fmla="*/ 6 w 569"/>
                  <a:gd name="T5" fmla="*/ 318 h 337"/>
                  <a:gd name="T6" fmla="*/ 517 w 569"/>
                  <a:gd name="T7" fmla="*/ 4 h 337"/>
                  <a:gd name="T8" fmla="*/ 552 w 569"/>
                  <a:gd name="T9" fmla="*/ 4 h 337"/>
                  <a:gd name="T10" fmla="*/ 562 w 569"/>
                  <a:gd name="T11" fmla="*/ 19 h 337"/>
                  <a:gd name="T12" fmla="*/ 51 w 569"/>
                  <a:gd name="T13" fmla="*/ 333 h 337"/>
                  <a:gd name="T14" fmla="*/ 24 w 569"/>
                  <a:gd name="T15" fmla="*/ 33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9" h="337">
                    <a:moveTo>
                      <a:pt x="24" y="335"/>
                    </a:moveTo>
                    <a:cubicBezTo>
                      <a:pt x="21" y="335"/>
                      <a:pt x="19" y="334"/>
                      <a:pt x="17" y="333"/>
                    </a:cubicBezTo>
                    <a:cubicBezTo>
                      <a:pt x="4" y="329"/>
                      <a:pt x="0" y="322"/>
                      <a:pt x="6" y="318"/>
                    </a:cubicBezTo>
                    <a:cubicBezTo>
                      <a:pt x="517" y="4"/>
                      <a:pt x="517" y="4"/>
                      <a:pt x="517" y="4"/>
                    </a:cubicBezTo>
                    <a:cubicBezTo>
                      <a:pt x="524" y="0"/>
                      <a:pt x="539" y="0"/>
                      <a:pt x="552" y="4"/>
                    </a:cubicBezTo>
                    <a:cubicBezTo>
                      <a:pt x="564" y="8"/>
                      <a:pt x="569" y="15"/>
                      <a:pt x="562" y="19"/>
                    </a:cubicBezTo>
                    <a:cubicBezTo>
                      <a:pt x="51" y="333"/>
                      <a:pt x="51" y="333"/>
                      <a:pt x="51" y="333"/>
                    </a:cubicBezTo>
                    <a:cubicBezTo>
                      <a:pt x="46" y="337"/>
                      <a:pt x="35" y="337"/>
                      <a:pt x="24" y="33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" name="Freeform 20"/>
              <p:cNvSpPr/>
              <p:nvPr/>
            </p:nvSpPr>
            <p:spPr bwMode="auto">
              <a:xfrm>
                <a:off x="2879" y="145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6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5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5" y="78"/>
                      <a:pt x="193" y="78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4" y="15"/>
                      <a:pt x="0" y="8"/>
                      <a:pt x="6" y="4"/>
                    </a:cubicBezTo>
                    <a:cubicBezTo>
                      <a:pt x="13" y="0"/>
                      <a:pt x="28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6"/>
                      <a:pt x="232" y="73"/>
                      <a:pt x="225" y="77"/>
                    </a:cubicBezTo>
                    <a:cubicBezTo>
                      <a:pt x="220" y="80"/>
                      <a:pt x="208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7" name="Freeform 21"/>
              <p:cNvSpPr/>
              <p:nvPr/>
            </p:nvSpPr>
            <p:spPr bwMode="auto">
              <a:xfrm>
                <a:off x="2781" y="151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6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5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6" y="78"/>
                      <a:pt x="193" y="77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4" y="15"/>
                      <a:pt x="0" y="8"/>
                      <a:pt x="6" y="4"/>
                    </a:cubicBezTo>
                    <a:cubicBezTo>
                      <a:pt x="13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6"/>
                      <a:pt x="232" y="73"/>
                      <a:pt x="225" y="77"/>
                    </a:cubicBezTo>
                    <a:cubicBezTo>
                      <a:pt x="220" y="80"/>
                      <a:pt x="209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" name="Freeform 22"/>
              <p:cNvSpPr/>
              <p:nvPr/>
            </p:nvSpPr>
            <p:spPr bwMode="auto">
              <a:xfrm>
                <a:off x="2683" y="1570"/>
                <a:ext cx="350" cy="122"/>
              </a:xfrm>
              <a:custGeom>
                <a:avLst/>
                <a:gdLst>
                  <a:gd name="T0" fmla="*/ 198 w 232"/>
                  <a:gd name="T1" fmla="*/ 78 h 81"/>
                  <a:gd name="T2" fmla="*/ 191 w 232"/>
                  <a:gd name="T3" fmla="*/ 77 h 81"/>
                  <a:gd name="T4" fmla="*/ 17 w 232"/>
                  <a:gd name="T5" fmla="*/ 19 h 81"/>
                  <a:gd name="T6" fmla="*/ 7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6 w 232"/>
                  <a:gd name="T13" fmla="*/ 77 h 81"/>
                  <a:gd name="T14" fmla="*/ 198 w 232"/>
                  <a:gd name="T15" fmla="*/ 78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8"/>
                    </a:moveTo>
                    <a:cubicBezTo>
                      <a:pt x="196" y="78"/>
                      <a:pt x="193" y="77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5"/>
                      <a:pt x="0" y="8"/>
                      <a:pt x="7" y="4"/>
                    </a:cubicBezTo>
                    <a:cubicBezTo>
                      <a:pt x="13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8" y="66"/>
                      <a:pt x="232" y="73"/>
                      <a:pt x="226" y="77"/>
                    </a:cubicBezTo>
                    <a:cubicBezTo>
                      <a:pt x="220" y="80"/>
                      <a:pt x="209" y="81"/>
                      <a:pt x="198" y="7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9" name="Freeform 23"/>
              <p:cNvSpPr/>
              <p:nvPr/>
            </p:nvSpPr>
            <p:spPr bwMode="auto">
              <a:xfrm>
                <a:off x="2585" y="1631"/>
                <a:ext cx="350" cy="120"/>
              </a:xfrm>
              <a:custGeom>
                <a:avLst/>
                <a:gdLst>
                  <a:gd name="T0" fmla="*/ 198 w 232"/>
                  <a:gd name="T1" fmla="*/ 78 h 80"/>
                  <a:gd name="T2" fmla="*/ 191 w 232"/>
                  <a:gd name="T3" fmla="*/ 76 h 80"/>
                  <a:gd name="T4" fmla="*/ 17 w 232"/>
                  <a:gd name="T5" fmla="*/ 19 h 80"/>
                  <a:gd name="T6" fmla="*/ 7 w 232"/>
                  <a:gd name="T7" fmla="*/ 4 h 80"/>
                  <a:gd name="T8" fmla="*/ 41 w 232"/>
                  <a:gd name="T9" fmla="*/ 4 h 80"/>
                  <a:gd name="T10" fmla="*/ 215 w 232"/>
                  <a:gd name="T11" fmla="*/ 62 h 80"/>
                  <a:gd name="T12" fmla="*/ 226 w 232"/>
                  <a:gd name="T13" fmla="*/ 77 h 80"/>
                  <a:gd name="T14" fmla="*/ 198 w 232"/>
                  <a:gd name="T15" fmla="*/ 7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0">
                    <a:moveTo>
                      <a:pt x="198" y="78"/>
                    </a:moveTo>
                    <a:cubicBezTo>
                      <a:pt x="196" y="78"/>
                      <a:pt x="194" y="77"/>
                      <a:pt x="191" y="76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4"/>
                      <a:pt x="0" y="8"/>
                      <a:pt x="7" y="4"/>
                    </a:cubicBezTo>
                    <a:cubicBezTo>
                      <a:pt x="14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8" y="66"/>
                      <a:pt x="232" y="72"/>
                      <a:pt x="226" y="77"/>
                    </a:cubicBezTo>
                    <a:cubicBezTo>
                      <a:pt x="220" y="80"/>
                      <a:pt x="209" y="80"/>
                      <a:pt x="198" y="7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0" name="Freeform 24"/>
              <p:cNvSpPr/>
              <p:nvPr/>
            </p:nvSpPr>
            <p:spPr bwMode="auto">
              <a:xfrm>
                <a:off x="2487" y="1689"/>
                <a:ext cx="352" cy="122"/>
              </a:xfrm>
              <a:custGeom>
                <a:avLst/>
                <a:gdLst>
                  <a:gd name="T0" fmla="*/ 199 w 233"/>
                  <a:gd name="T1" fmla="*/ 79 h 81"/>
                  <a:gd name="T2" fmla="*/ 192 w 233"/>
                  <a:gd name="T3" fmla="*/ 77 h 81"/>
                  <a:gd name="T4" fmla="*/ 17 w 233"/>
                  <a:gd name="T5" fmla="*/ 19 h 81"/>
                  <a:gd name="T6" fmla="*/ 7 w 233"/>
                  <a:gd name="T7" fmla="*/ 5 h 81"/>
                  <a:gd name="T8" fmla="*/ 42 w 233"/>
                  <a:gd name="T9" fmla="*/ 5 h 81"/>
                  <a:gd name="T10" fmla="*/ 216 w 233"/>
                  <a:gd name="T11" fmla="*/ 63 h 81"/>
                  <a:gd name="T12" fmla="*/ 226 w 233"/>
                  <a:gd name="T13" fmla="*/ 77 h 81"/>
                  <a:gd name="T14" fmla="*/ 199 w 233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3" h="81">
                    <a:moveTo>
                      <a:pt x="199" y="79"/>
                    </a:moveTo>
                    <a:cubicBezTo>
                      <a:pt x="196" y="79"/>
                      <a:pt x="194" y="78"/>
                      <a:pt x="192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5"/>
                      <a:pt x="0" y="9"/>
                      <a:pt x="7" y="5"/>
                    </a:cubicBezTo>
                    <a:cubicBezTo>
                      <a:pt x="14" y="0"/>
                      <a:pt x="29" y="0"/>
                      <a:pt x="42" y="5"/>
                    </a:cubicBezTo>
                    <a:cubicBezTo>
                      <a:pt x="216" y="63"/>
                      <a:pt x="216" y="63"/>
                      <a:pt x="216" y="63"/>
                    </a:cubicBezTo>
                    <a:cubicBezTo>
                      <a:pt x="228" y="67"/>
                      <a:pt x="233" y="73"/>
                      <a:pt x="226" y="77"/>
                    </a:cubicBezTo>
                    <a:cubicBezTo>
                      <a:pt x="221" y="81"/>
                      <a:pt x="209" y="81"/>
                      <a:pt x="199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1" name="Freeform 25"/>
              <p:cNvSpPr/>
              <p:nvPr/>
            </p:nvSpPr>
            <p:spPr bwMode="auto">
              <a:xfrm>
                <a:off x="2391" y="175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6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5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5" y="79"/>
                      <a:pt x="193" y="78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4" y="15"/>
                      <a:pt x="0" y="9"/>
                      <a:pt x="6" y="4"/>
                    </a:cubicBezTo>
                    <a:cubicBezTo>
                      <a:pt x="13" y="0"/>
                      <a:pt x="28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7"/>
                      <a:pt x="232" y="73"/>
                      <a:pt x="225" y="77"/>
                    </a:cubicBezTo>
                    <a:cubicBezTo>
                      <a:pt x="220" y="81"/>
                      <a:pt x="209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" name="Freeform 26"/>
              <p:cNvSpPr/>
              <p:nvPr/>
            </p:nvSpPr>
            <p:spPr bwMode="auto">
              <a:xfrm>
                <a:off x="2293" y="181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7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6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6" y="79"/>
                      <a:pt x="193" y="78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5"/>
                      <a:pt x="0" y="8"/>
                      <a:pt x="7" y="4"/>
                    </a:cubicBezTo>
                    <a:cubicBezTo>
                      <a:pt x="13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6"/>
                      <a:pt x="232" y="73"/>
                      <a:pt x="226" y="77"/>
                    </a:cubicBezTo>
                    <a:cubicBezTo>
                      <a:pt x="220" y="81"/>
                      <a:pt x="209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3" name="Freeform 27"/>
              <p:cNvSpPr/>
              <p:nvPr/>
            </p:nvSpPr>
            <p:spPr bwMode="auto">
              <a:xfrm>
                <a:off x="2207" y="192"/>
                <a:ext cx="582" cy="1695"/>
              </a:xfrm>
              <a:custGeom>
                <a:avLst/>
                <a:gdLst>
                  <a:gd name="T0" fmla="*/ 26 w 386"/>
                  <a:gd name="T1" fmla="*/ 1125 h 1125"/>
                  <a:gd name="T2" fmla="*/ 19 w 386"/>
                  <a:gd name="T3" fmla="*/ 1124 h 1125"/>
                  <a:gd name="T4" fmla="*/ 4 w 386"/>
                  <a:gd name="T5" fmla="*/ 1096 h 1125"/>
                  <a:gd name="T6" fmla="*/ 340 w 386"/>
                  <a:gd name="T7" fmla="*/ 19 h 1125"/>
                  <a:gd name="T8" fmla="*/ 368 w 386"/>
                  <a:gd name="T9" fmla="*/ 4 h 1125"/>
                  <a:gd name="T10" fmla="*/ 383 w 386"/>
                  <a:gd name="T11" fmla="*/ 32 h 1125"/>
                  <a:gd name="T12" fmla="*/ 47 w 386"/>
                  <a:gd name="T13" fmla="*/ 1110 h 1125"/>
                  <a:gd name="T14" fmla="*/ 26 w 386"/>
                  <a:gd name="T15" fmla="*/ 1125 h 1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6" h="1125">
                    <a:moveTo>
                      <a:pt x="26" y="1125"/>
                    </a:moveTo>
                    <a:cubicBezTo>
                      <a:pt x="23" y="1125"/>
                      <a:pt x="21" y="1125"/>
                      <a:pt x="19" y="1124"/>
                    </a:cubicBezTo>
                    <a:cubicBezTo>
                      <a:pt x="7" y="1121"/>
                      <a:pt x="0" y="1108"/>
                      <a:pt x="4" y="1096"/>
                    </a:cubicBezTo>
                    <a:cubicBezTo>
                      <a:pt x="340" y="19"/>
                      <a:pt x="340" y="19"/>
                      <a:pt x="340" y="19"/>
                    </a:cubicBezTo>
                    <a:cubicBezTo>
                      <a:pt x="343" y="7"/>
                      <a:pt x="356" y="0"/>
                      <a:pt x="368" y="4"/>
                    </a:cubicBezTo>
                    <a:cubicBezTo>
                      <a:pt x="380" y="8"/>
                      <a:pt x="386" y="20"/>
                      <a:pt x="383" y="32"/>
                    </a:cubicBezTo>
                    <a:cubicBezTo>
                      <a:pt x="47" y="1110"/>
                      <a:pt x="47" y="1110"/>
                      <a:pt x="47" y="1110"/>
                    </a:cubicBezTo>
                    <a:cubicBezTo>
                      <a:pt x="44" y="1119"/>
                      <a:pt x="35" y="1125"/>
                      <a:pt x="26" y="1125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4" name="Freeform 28"/>
              <p:cNvSpPr/>
              <p:nvPr/>
            </p:nvSpPr>
            <p:spPr bwMode="auto">
              <a:xfrm>
                <a:off x="2466" y="274"/>
                <a:ext cx="582" cy="1694"/>
              </a:xfrm>
              <a:custGeom>
                <a:avLst/>
                <a:gdLst>
                  <a:gd name="T0" fmla="*/ 25 w 386"/>
                  <a:gd name="T1" fmla="*/ 1125 h 1125"/>
                  <a:gd name="T2" fmla="*/ 19 w 386"/>
                  <a:gd name="T3" fmla="*/ 1124 h 1125"/>
                  <a:gd name="T4" fmla="*/ 4 w 386"/>
                  <a:gd name="T5" fmla="*/ 1096 h 1125"/>
                  <a:gd name="T6" fmla="*/ 340 w 386"/>
                  <a:gd name="T7" fmla="*/ 18 h 1125"/>
                  <a:gd name="T8" fmla="*/ 368 w 386"/>
                  <a:gd name="T9" fmla="*/ 4 h 1125"/>
                  <a:gd name="T10" fmla="*/ 383 w 386"/>
                  <a:gd name="T11" fmla="*/ 32 h 1125"/>
                  <a:gd name="T12" fmla="*/ 47 w 386"/>
                  <a:gd name="T13" fmla="*/ 1109 h 1125"/>
                  <a:gd name="T14" fmla="*/ 25 w 386"/>
                  <a:gd name="T15" fmla="*/ 1125 h 1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6" h="1125">
                    <a:moveTo>
                      <a:pt x="25" y="1125"/>
                    </a:moveTo>
                    <a:cubicBezTo>
                      <a:pt x="23" y="1125"/>
                      <a:pt x="21" y="1125"/>
                      <a:pt x="19" y="1124"/>
                    </a:cubicBezTo>
                    <a:cubicBezTo>
                      <a:pt x="7" y="1120"/>
                      <a:pt x="0" y="1108"/>
                      <a:pt x="4" y="1096"/>
                    </a:cubicBezTo>
                    <a:cubicBezTo>
                      <a:pt x="340" y="18"/>
                      <a:pt x="340" y="18"/>
                      <a:pt x="340" y="18"/>
                    </a:cubicBezTo>
                    <a:cubicBezTo>
                      <a:pt x="343" y="7"/>
                      <a:pt x="356" y="0"/>
                      <a:pt x="368" y="4"/>
                    </a:cubicBezTo>
                    <a:cubicBezTo>
                      <a:pt x="380" y="7"/>
                      <a:pt x="386" y="20"/>
                      <a:pt x="383" y="32"/>
                    </a:cubicBezTo>
                    <a:cubicBezTo>
                      <a:pt x="47" y="1109"/>
                      <a:pt x="47" y="1109"/>
                      <a:pt x="47" y="1109"/>
                    </a:cubicBezTo>
                    <a:cubicBezTo>
                      <a:pt x="44" y="1119"/>
                      <a:pt x="35" y="1125"/>
                      <a:pt x="25" y="1125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" name="Freeform 29"/>
              <p:cNvSpPr/>
              <p:nvPr/>
            </p:nvSpPr>
            <p:spPr bwMode="auto">
              <a:xfrm>
                <a:off x="2689" y="301"/>
                <a:ext cx="326" cy="150"/>
              </a:xfrm>
              <a:custGeom>
                <a:avLst/>
                <a:gdLst>
                  <a:gd name="T0" fmla="*/ 191 w 216"/>
                  <a:gd name="T1" fmla="*/ 100 h 100"/>
                  <a:gd name="T2" fmla="*/ 185 w 216"/>
                  <a:gd name="T3" fmla="*/ 99 h 100"/>
                  <a:gd name="T4" fmla="*/ 18 w 216"/>
                  <a:gd name="T5" fmla="*/ 47 h 100"/>
                  <a:gd name="T6" fmla="*/ 3 w 216"/>
                  <a:gd name="T7" fmla="*/ 18 h 100"/>
                  <a:gd name="T8" fmla="*/ 32 w 216"/>
                  <a:gd name="T9" fmla="*/ 4 h 100"/>
                  <a:gd name="T10" fmla="*/ 198 w 216"/>
                  <a:gd name="T11" fmla="*/ 56 h 100"/>
                  <a:gd name="T12" fmla="*/ 213 w 216"/>
                  <a:gd name="T13" fmla="*/ 84 h 100"/>
                  <a:gd name="T14" fmla="*/ 191 w 216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6" h="100">
                    <a:moveTo>
                      <a:pt x="191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6" y="43"/>
                      <a:pt x="0" y="30"/>
                      <a:pt x="3" y="18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6" y="72"/>
                      <a:pt x="213" y="84"/>
                    </a:cubicBezTo>
                    <a:cubicBezTo>
                      <a:pt x="210" y="93"/>
                      <a:pt x="201" y="100"/>
                      <a:pt x="191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6" name="Freeform 30"/>
              <p:cNvSpPr/>
              <p:nvPr/>
            </p:nvSpPr>
            <p:spPr bwMode="auto">
              <a:xfrm>
                <a:off x="2635" y="474"/>
                <a:ext cx="326" cy="151"/>
              </a:xfrm>
              <a:custGeom>
                <a:avLst/>
                <a:gdLst>
                  <a:gd name="T0" fmla="*/ 191 w 216"/>
                  <a:gd name="T1" fmla="*/ 100 h 100"/>
                  <a:gd name="T2" fmla="*/ 185 w 216"/>
                  <a:gd name="T3" fmla="*/ 99 h 100"/>
                  <a:gd name="T4" fmla="*/ 18 w 216"/>
                  <a:gd name="T5" fmla="*/ 47 h 100"/>
                  <a:gd name="T6" fmla="*/ 3 w 216"/>
                  <a:gd name="T7" fmla="*/ 19 h 100"/>
                  <a:gd name="T8" fmla="*/ 32 w 216"/>
                  <a:gd name="T9" fmla="*/ 4 h 100"/>
                  <a:gd name="T10" fmla="*/ 198 w 216"/>
                  <a:gd name="T11" fmla="*/ 56 h 100"/>
                  <a:gd name="T12" fmla="*/ 213 w 216"/>
                  <a:gd name="T13" fmla="*/ 84 h 100"/>
                  <a:gd name="T14" fmla="*/ 191 w 216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6" h="100">
                    <a:moveTo>
                      <a:pt x="191" y="100"/>
                    </a:moveTo>
                    <a:cubicBezTo>
                      <a:pt x="189" y="100"/>
                      <a:pt x="187" y="100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6" y="43"/>
                      <a:pt x="0" y="31"/>
                      <a:pt x="3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60"/>
                      <a:pt x="216" y="72"/>
                      <a:pt x="213" y="84"/>
                    </a:cubicBezTo>
                    <a:cubicBezTo>
                      <a:pt x="210" y="94"/>
                      <a:pt x="201" y="100"/>
                      <a:pt x="191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7" name="Freeform 31"/>
              <p:cNvSpPr/>
              <p:nvPr/>
            </p:nvSpPr>
            <p:spPr bwMode="auto">
              <a:xfrm>
                <a:off x="2581" y="649"/>
                <a:ext cx="327" cy="149"/>
              </a:xfrm>
              <a:custGeom>
                <a:avLst/>
                <a:gdLst>
                  <a:gd name="T0" fmla="*/ 191 w 217"/>
                  <a:gd name="T1" fmla="*/ 99 h 99"/>
                  <a:gd name="T2" fmla="*/ 185 w 217"/>
                  <a:gd name="T3" fmla="*/ 98 h 99"/>
                  <a:gd name="T4" fmla="*/ 18 w 217"/>
                  <a:gd name="T5" fmla="*/ 46 h 99"/>
                  <a:gd name="T6" fmla="*/ 4 w 217"/>
                  <a:gd name="T7" fmla="*/ 18 h 99"/>
                  <a:gd name="T8" fmla="*/ 32 w 217"/>
                  <a:gd name="T9" fmla="*/ 4 h 99"/>
                  <a:gd name="T10" fmla="*/ 198 w 217"/>
                  <a:gd name="T11" fmla="*/ 55 h 99"/>
                  <a:gd name="T12" fmla="*/ 213 w 217"/>
                  <a:gd name="T13" fmla="*/ 84 h 99"/>
                  <a:gd name="T14" fmla="*/ 191 w 217"/>
                  <a:gd name="T1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99">
                    <a:moveTo>
                      <a:pt x="191" y="99"/>
                    </a:moveTo>
                    <a:cubicBezTo>
                      <a:pt x="189" y="99"/>
                      <a:pt x="187" y="99"/>
                      <a:pt x="185" y="98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6" y="43"/>
                      <a:pt x="0" y="30"/>
                      <a:pt x="4" y="18"/>
                    </a:cubicBezTo>
                    <a:cubicBezTo>
                      <a:pt x="7" y="6"/>
                      <a:pt x="20" y="0"/>
                      <a:pt x="32" y="4"/>
                    </a:cubicBezTo>
                    <a:cubicBezTo>
                      <a:pt x="198" y="55"/>
                      <a:pt x="198" y="55"/>
                      <a:pt x="198" y="55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3"/>
                      <a:pt x="201" y="99"/>
                      <a:pt x="191" y="99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8" name="Freeform 32"/>
              <p:cNvSpPr/>
              <p:nvPr/>
            </p:nvSpPr>
            <p:spPr bwMode="auto">
              <a:xfrm>
                <a:off x="2526" y="822"/>
                <a:ext cx="328" cy="150"/>
              </a:xfrm>
              <a:custGeom>
                <a:avLst/>
                <a:gdLst>
                  <a:gd name="T0" fmla="*/ 191 w 217"/>
                  <a:gd name="T1" fmla="*/ 100 h 100"/>
                  <a:gd name="T2" fmla="*/ 185 w 217"/>
                  <a:gd name="T3" fmla="*/ 99 h 100"/>
                  <a:gd name="T4" fmla="*/ 18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1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1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6" y="43"/>
                      <a:pt x="0" y="31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4"/>
                      <a:pt x="201" y="100"/>
                      <a:pt x="191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9" name="Freeform 33"/>
              <p:cNvSpPr/>
              <p:nvPr/>
            </p:nvSpPr>
            <p:spPr bwMode="auto">
              <a:xfrm>
                <a:off x="2472" y="997"/>
                <a:ext cx="327" cy="149"/>
              </a:xfrm>
              <a:custGeom>
                <a:avLst/>
                <a:gdLst>
                  <a:gd name="T0" fmla="*/ 191 w 217"/>
                  <a:gd name="T1" fmla="*/ 99 h 99"/>
                  <a:gd name="T2" fmla="*/ 185 w 217"/>
                  <a:gd name="T3" fmla="*/ 98 h 99"/>
                  <a:gd name="T4" fmla="*/ 18 w 217"/>
                  <a:gd name="T5" fmla="*/ 46 h 99"/>
                  <a:gd name="T6" fmla="*/ 4 w 217"/>
                  <a:gd name="T7" fmla="*/ 18 h 99"/>
                  <a:gd name="T8" fmla="*/ 32 w 217"/>
                  <a:gd name="T9" fmla="*/ 3 h 99"/>
                  <a:gd name="T10" fmla="*/ 198 w 217"/>
                  <a:gd name="T11" fmla="*/ 55 h 99"/>
                  <a:gd name="T12" fmla="*/ 213 w 217"/>
                  <a:gd name="T13" fmla="*/ 83 h 99"/>
                  <a:gd name="T14" fmla="*/ 191 w 217"/>
                  <a:gd name="T1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99">
                    <a:moveTo>
                      <a:pt x="191" y="99"/>
                    </a:moveTo>
                    <a:cubicBezTo>
                      <a:pt x="189" y="99"/>
                      <a:pt x="187" y="99"/>
                      <a:pt x="185" y="98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7" y="43"/>
                      <a:pt x="0" y="30"/>
                      <a:pt x="4" y="18"/>
                    </a:cubicBezTo>
                    <a:cubicBezTo>
                      <a:pt x="7" y="6"/>
                      <a:pt x="20" y="0"/>
                      <a:pt x="32" y="3"/>
                    </a:cubicBezTo>
                    <a:cubicBezTo>
                      <a:pt x="198" y="55"/>
                      <a:pt x="198" y="55"/>
                      <a:pt x="198" y="55"/>
                    </a:cubicBezTo>
                    <a:cubicBezTo>
                      <a:pt x="210" y="59"/>
                      <a:pt x="217" y="71"/>
                      <a:pt x="213" y="83"/>
                    </a:cubicBezTo>
                    <a:cubicBezTo>
                      <a:pt x="210" y="93"/>
                      <a:pt x="201" y="99"/>
                      <a:pt x="191" y="99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0" name="Freeform 34"/>
              <p:cNvSpPr/>
              <p:nvPr/>
            </p:nvSpPr>
            <p:spPr bwMode="auto">
              <a:xfrm>
                <a:off x="2418" y="1170"/>
                <a:ext cx="327" cy="150"/>
              </a:xfrm>
              <a:custGeom>
                <a:avLst/>
                <a:gdLst>
                  <a:gd name="T0" fmla="*/ 192 w 217"/>
                  <a:gd name="T1" fmla="*/ 100 h 100"/>
                  <a:gd name="T2" fmla="*/ 185 w 217"/>
                  <a:gd name="T3" fmla="*/ 99 h 100"/>
                  <a:gd name="T4" fmla="*/ 18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2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2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7" y="43"/>
                      <a:pt x="0" y="30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3"/>
                      <a:pt x="201" y="100"/>
                      <a:pt x="192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1" name="Freeform 35"/>
              <p:cNvSpPr/>
              <p:nvPr/>
            </p:nvSpPr>
            <p:spPr bwMode="auto">
              <a:xfrm>
                <a:off x="2364" y="1343"/>
                <a:ext cx="327" cy="151"/>
              </a:xfrm>
              <a:custGeom>
                <a:avLst/>
                <a:gdLst>
                  <a:gd name="T0" fmla="*/ 192 w 217"/>
                  <a:gd name="T1" fmla="*/ 100 h 100"/>
                  <a:gd name="T2" fmla="*/ 185 w 217"/>
                  <a:gd name="T3" fmla="*/ 99 h 100"/>
                  <a:gd name="T4" fmla="*/ 18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2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2" y="100"/>
                    </a:moveTo>
                    <a:cubicBezTo>
                      <a:pt x="189" y="100"/>
                      <a:pt x="187" y="100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7" y="43"/>
                      <a:pt x="0" y="31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60"/>
                      <a:pt x="217" y="72"/>
                      <a:pt x="213" y="84"/>
                    </a:cubicBezTo>
                    <a:cubicBezTo>
                      <a:pt x="210" y="94"/>
                      <a:pt x="201" y="100"/>
                      <a:pt x="192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2" name="Freeform 36"/>
              <p:cNvSpPr/>
              <p:nvPr/>
            </p:nvSpPr>
            <p:spPr bwMode="auto">
              <a:xfrm>
                <a:off x="2309" y="1518"/>
                <a:ext cx="328" cy="149"/>
              </a:xfrm>
              <a:custGeom>
                <a:avLst/>
                <a:gdLst>
                  <a:gd name="T0" fmla="*/ 192 w 217"/>
                  <a:gd name="T1" fmla="*/ 99 h 99"/>
                  <a:gd name="T2" fmla="*/ 185 w 217"/>
                  <a:gd name="T3" fmla="*/ 98 h 99"/>
                  <a:gd name="T4" fmla="*/ 18 w 217"/>
                  <a:gd name="T5" fmla="*/ 46 h 99"/>
                  <a:gd name="T6" fmla="*/ 4 w 217"/>
                  <a:gd name="T7" fmla="*/ 18 h 99"/>
                  <a:gd name="T8" fmla="*/ 32 w 217"/>
                  <a:gd name="T9" fmla="*/ 4 h 99"/>
                  <a:gd name="T10" fmla="*/ 198 w 217"/>
                  <a:gd name="T11" fmla="*/ 55 h 99"/>
                  <a:gd name="T12" fmla="*/ 213 w 217"/>
                  <a:gd name="T13" fmla="*/ 84 h 99"/>
                  <a:gd name="T14" fmla="*/ 192 w 217"/>
                  <a:gd name="T1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99">
                    <a:moveTo>
                      <a:pt x="192" y="99"/>
                    </a:moveTo>
                    <a:cubicBezTo>
                      <a:pt x="189" y="99"/>
                      <a:pt x="187" y="99"/>
                      <a:pt x="185" y="98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7" y="43"/>
                      <a:pt x="0" y="30"/>
                      <a:pt x="4" y="18"/>
                    </a:cubicBezTo>
                    <a:cubicBezTo>
                      <a:pt x="7" y="6"/>
                      <a:pt x="20" y="0"/>
                      <a:pt x="32" y="4"/>
                    </a:cubicBezTo>
                    <a:cubicBezTo>
                      <a:pt x="198" y="55"/>
                      <a:pt x="198" y="55"/>
                      <a:pt x="198" y="55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3"/>
                      <a:pt x="201" y="99"/>
                      <a:pt x="192" y="99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3" name="Freeform 37"/>
              <p:cNvSpPr/>
              <p:nvPr/>
            </p:nvSpPr>
            <p:spPr bwMode="auto">
              <a:xfrm>
                <a:off x="2255" y="1691"/>
                <a:ext cx="327" cy="151"/>
              </a:xfrm>
              <a:custGeom>
                <a:avLst/>
                <a:gdLst>
                  <a:gd name="T0" fmla="*/ 192 w 217"/>
                  <a:gd name="T1" fmla="*/ 100 h 100"/>
                  <a:gd name="T2" fmla="*/ 185 w 217"/>
                  <a:gd name="T3" fmla="*/ 99 h 100"/>
                  <a:gd name="T4" fmla="*/ 19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2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2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7" y="43"/>
                      <a:pt x="0" y="31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4"/>
                      <a:pt x="201" y="100"/>
                      <a:pt x="192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4" name="Freeform 38"/>
              <p:cNvSpPr/>
              <p:nvPr/>
            </p:nvSpPr>
            <p:spPr bwMode="auto">
              <a:xfrm>
                <a:off x="2364" y="-278"/>
                <a:ext cx="1257" cy="1844"/>
              </a:xfrm>
              <a:custGeom>
                <a:avLst/>
                <a:gdLst>
                  <a:gd name="T0" fmla="*/ 725 w 834"/>
                  <a:gd name="T1" fmla="*/ 368 h 1224"/>
                  <a:gd name="T2" fmla="*/ 725 w 834"/>
                  <a:gd name="T3" fmla="*/ 1224 h 1224"/>
                  <a:gd name="T4" fmla="*/ 802 w 834"/>
                  <a:gd name="T5" fmla="*/ 1178 h 1224"/>
                  <a:gd name="T6" fmla="*/ 834 w 834"/>
                  <a:gd name="T7" fmla="*/ 1184 h 1224"/>
                  <a:gd name="T8" fmla="*/ 834 w 834"/>
                  <a:gd name="T9" fmla="*/ 239 h 1224"/>
                  <a:gd name="T10" fmla="*/ 128 w 834"/>
                  <a:gd name="T11" fmla="*/ 9 h 1224"/>
                  <a:gd name="T12" fmla="*/ 127 w 834"/>
                  <a:gd name="T13" fmla="*/ 9 h 1224"/>
                  <a:gd name="T14" fmla="*/ 86 w 834"/>
                  <a:gd name="T15" fmla="*/ 0 h 1224"/>
                  <a:gd name="T16" fmla="*/ 0 w 834"/>
                  <a:gd name="T17" fmla="*/ 84 h 1224"/>
                  <a:gd name="T18" fmla="*/ 20 w 834"/>
                  <a:gd name="T19" fmla="*/ 124 h 1224"/>
                  <a:gd name="T20" fmla="*/ 59 w 834"/>
                  <a:gd name="T21" fmla="*/ 140 h 1224"/>
                  <a:gd name="T22" fmla="*/ 714 w 834"/>
                  <a:gd name="T23" fmla="*/ 353 h 1224"/>
                  <a:gd name="T24" fmla="*/ 725 w 834"/>
                  <a:gd name="T25" fmla="*/ 368 h 1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4" h="1224">
                    <a:moveTo>
                      <a:pt x="725" y="368"/>
                    </a:moveTo>
                    <a:cubicBezTo>
                      <a:pt x="725" y="1224"/>
                      <a:pt x="725" y="1224"/>
                      <a:pt x="725" y="1224"/>
                    </a:cubicBezTo>
                    <a:cubicBezTo>
                      <a:pt x="740" y="1197"/>
                      <a:pt x="768" y="1178"/>
                      <a:pt x="802" y="1178"/>
                    </a:cubicBezTo>
                    <a:cubicBezTo>
                      <a:pt x="812" y="1178"/>
                      <a:pt x="822" y="1180"/>
                      <a:pt x="834" y="1184"/>
                    </a:cubicBezTo>
                    <a:cubicBezTo>
                      <a:pt x="834" y="239"/>
                      <a:pt x="834" y="239"/>
                      <a:pt x="834" y="239"/>
                    </a:cubicBezTo>
                    <a:cubicBezTo>
                      <a:pt x="128" y="9"/>
                      <a:pt x="128" y="9"/>
                      <a:pt x="128" y="9"/>
                    </a:cubicBezTo>
                    <a:cubicBezTo>
                      <a:pt x="128" y="9"/>
                      <a:pt x="128" y="9"/>
                      <a:pt x="127" y="9"/>
                    </a:cubicBezTo>
                    <a:cubicBezTo>
                      <a:pt x="112" y="3"/>
                      <a:pt x="99" y="0"/>
                      <a:pt x="86" y="0"/>
                    </a:cubicBezTo>
                    <a:cubicBezTo>
                      <a:pt x="39" y="0"/>
                      <a:pt x="2" y="37"/>
                      <a:pt x="0" y="84"/>
                    </a:cubicBezTo>
                    <a:cubicBezTo>
                      <a:pt x="1" y="94"/>
                      <a:pt x="7" y="116"/>
                      <a:pt x="20" y="124"/>
                    </a:cubicBezTo>
                    <a:cubicBezTo>
                      <a:pt x="37" y="134"/>
                      <a:pt x="59" y="140"/>
                      <a:pt x="59" y="140"/>
                    </a:cubicBezTo>
                    <a:cubicBezTo>
                      <a:pt x="714" y="353"/>
                      <a:pt x="714" y="353"/>
                      <a:pt x="714" y="353"/>
                    </a:cubicBezTo>
                    <a:cubicBezTo>
                      <a:pt x="720" y="355"/>
                      <a:pt x="725" y="361"/>
                      <a:pt x="725" y="368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45" name="矩形 44"/>
          <p:cNvSpPr/>
          <p:nvPr/>
        </p:nvSpPr>
        <p:spPr>
          <a:xfrm>
            <a:off x="6942271" y="224985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82619" y="285293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474005" y="358428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32934" y="436684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336000" y="419483"/>
                <a:ext cx="11520000" cy="45936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)=tan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的定义域是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≠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zh-CN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，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altLang="zh-CN" sz="2800" b="1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𝐙</m:t>
                            </m:r>
                          </m:e>
                        </m:d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≠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den>
                            </m:f>
                            <m:r>
                              <a:rPr lang="zh-CN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，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altLang="zh-CN" sz="2800" b="1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𝐙</m:t>
                            </m:r>
                          </m:e>
                        </m:d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≠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zh-CN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，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altLang="zh-CN" sz="2800" b="1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𝐙</m:t>
                            </m:r>
                          </m:e>
                        </m:d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419483"/>
                <a:ext cx="11520000" cy="4593693"/>
              </a:xfrm>
              <a:prstGeom prst="rect">
                <a:avLst/>
              </a:prstGeom>
              <a:blipFill rotWithShape="1">
                <a:blip r:embed="rId1"/>
                <a:stretch>
                  <a:fillRect l="-1" t="-8" r="5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9"/>
          <p:cNvSpPr txBox="1"/>
          <p:nvPr/>
        </p:nvSpPr>
        <p:spPr>
          <a:xfrm>
            <a:off x="181819" y="321827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/>
              <p:cNvSpPr/>
              <p:nvPr/>
            </p:nvSpPr>
            <p:spPr>
              <a:xfrm>
                <a:off x="336000" y="1403251"/>
                <a:ext cx="11520000" cy="1890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的单调递减区间为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　　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endParaRPr lang="en-US" altLang="zh-CN" sz="8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[0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π]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上的单调递减区间为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403251"/>
                <a:ext cx="11520000" cy="1890646"/>
              </a:xfrm>
              <a:prstGeom prst="rect">
                <a:avLst/>
              </a:prstGeom>
              <a:blipFill rotWithShape="1">
                <a:blip r:embed="rId1"/>
                <a:stretch>
                  <a:fillRect l="-1" t="-28" r="-535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7469485" y="1403251"/>
                <a:ext cx="4301114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zh-CN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k</a:t>
                </a:r>
                <a:r>
                  <a:rPr lang="zh-CN" altLang="zh-CN" sz="2800">
                    <a:solidFill>
                      <a:srgbClr val="C00000"/>
                    </a:solidFill>
                    <a:effectLst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Z</a:t>
                </a:r>
                <a:endParaRPr lang="zh-CN" altLang="en-US"/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9485" y="1403251"/>
                <a:ext cx="4301114" cy="734047"/>
              </a:xfrm>
              <a:prstGeom prst="rect">
                <a:avLst/>
              </a:prstGeom>
              <a:blipFill rotWithShape="1">
                <a:blip r:embed="rId2"/>
                <a:stretch>
                  <a:fillRect l="-14" t="-73" r="6" b="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矩形 13"/>
              <p:cNvSpPr/>
              <p:nvPr/>
            </p:nvSpPr>
            <p:spPr>
              <a:xfrm>
                <a:off x="5087888" y="2334913"/>
                <a:ext cx="3133935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11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zh-CN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e>
                    </m:d>
                  </m:oMath>
                </a14:m>
                <a:endParaRPr lang="zh-CN" altLang="en-US"/>
              </a:p>
            </p:txBody>
          </p:sp>
        </mc:Choice>
        <mc:Fallback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2334913"/>
                <a:ext cx="3133935" cy="734047"/>
              </a:xfrm>
              <a:prstGeom prst="rect">
                <a:avLst/>
              </a:prstGeom>
              <a:blipFill rotWithShape="1">
                <a:blip r:embed="rId3"/>
                <a:stretch>
                  <a:fillRect l="-9" t="-2" r="15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409453" y="267536"/>
                <a:ext cx="11293011" cy="47882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跟踪训练</a:t>
                </a:r>
                <a:r>
                  <a:rPr lang="en-US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 dirty="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哈尔滨模拟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)=3tan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的最小正周期为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在区间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上单调递增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图象的对称中心为点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不等式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的解集为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den>
                            </m:f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&lt;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≤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altLang="zh-CN" sz="2800" b="1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𝐙</m:t>
                        </m:r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53" y="267536"/>
                <a:ext cx="11293011" cy="4788298"/>
              </a:xfrm>
              <a:prstGeom prst="rect">
                <a:avLst/>
              </a:prstGeom>
              <a:blipFill rotWithShape="1">
                <a:blip r:embed="rId1"/>
                <a:stretch>
                  <a:fillRect l="-5" t="-4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9"/>
          <p:cNvSpPr txBox="1"/>
          <p:nvPr/>
        </p:nvSpPr>
        <p:spPr>
          <a:xfrm>
            <a:off x="246384" y="413728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742595" y="1196752"/>
                <a:ext cx="10609989" cy="3644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谨防两个易误点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要注意求函数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的单调区间时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的符号，尽量化成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的情况，避免出现增减区间的混淆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，是在每个区间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 b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Z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上单调递增，不能认为其在定义域上为增函数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95" y="1196752"/>
                <a:ext cx="10609989" cy="3644972"/>
              </a:xfrm>
              <a:prstGeom prst="rect">
                <a:avLst/>
              </a:prstGeom>
              <a:blipFill rotWithShape="1">
                <a:blip r:embed="rId1"/>
                <a:stretch>
                  <a:fillRect l="-3" t="-11" r="1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13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14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</a:p>
          </p:txBody>
        </p:sp>
      </p:grpSp>
      <p:sp>
        <p:nvSpPr>
          <p:cNvPr id="4" name="矩形 3"/>
          <p:cNvSpPr/>
          <p:nvPr/>
        </p:nvSpPr>
        <p:spPr>
          <a:xfrm>
            <a:off x="503302" y="229206"/>
            <a:ext cx="136447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微点提醒</a:t>
            </a:r>
            <a:endParaRPr lang="zh-CN" altLang="en-US"/>
          </a:p>
        </p:txBody>
      </p:sp>
      <p:sp>
        <p:nvSpPr>
          <p:cNvPr id="8" name="矩形 7">
            <a:hlinkClick r:id="rId2" action="ppaction://hlinksldjump"/>
          </p:cNvPr>
          <p:cNvSpPr/>
          <p:nvPr/>
        </p:nvSpPr>
        <p:spPr>
          <a:xfrm>
            <a:off x="11378232" y="6484114"/>
            <a:ext cx="813768" cy="3738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>
              <a:tabLst>
                <a:tab pos="2430780" algn="l"/>
              </a:tabLst>
            </a:pPr>
            <a:r>
              <a:rPr lang="zh-CN" altLang="en-US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rPr>
              <a:t>返回</a:t>
            </a:r>
            <a:endParaRPr lang="zh-CN" altLang="en-US" b="1" kern="1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4091</Words>
  <Application>WPS 演示</Application>
  <PresentationFormat>宽屏</PresentationFormat>
  <Paragraphs>370</Paragraphs>
  <Slides>32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32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Arial</vt:lpstr>
      <vt:lpstr>Times New Roman</vt:lpstr>
      <vt:lpstr>NEU-BZ</vt:lpstr>
      <vt:lpstr>Segoe Print</vt:lpstr>
      <vt:lpstr>Cambria Math</vt:lpstr>
      <vt:lpstr>楷体</vt:lpstr>
      <vt:lpstr>华文细黑</vt:lpstr>
      <vt:lpstr>黑体</vt:lpstr>
      <vt:lpstr>Courier New</vt:lpstr>
      <vt:lpstr>等线</vt:lpstr>
      <vt:lpstr>Arial Unicode MS</vt:lpstr>
      <vt:lpstr>Calibri</vt:lpstr>
      <vt:lpstr>1_Office 主题​​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数学课件</dc:title>
  <dc:creator>金榜苑</dc:creator>
  <cp:lastModifiedBy>阿文</cp:lastModifiedBy>
  <cp:revision>641</cp:revision>
  <dcterms:created xsi:type="dcterms:W3CDTF">2023-12-11T08:05:00Z</dcterms:created>
  <dcterms:modified xsi:type="dcterms:W3CDTF">2026-05-28T07:54:16Z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FE06743804874BC7A490AFE73E5163EF_12</vt:lpwstr>
  </property>
  <property fmtid="{D5CDD505-2E9C-101B-9397-08002B2CF9AE}" pid="3" name="KSOProductBuildVer">
    <vt:lpwstr>2052-12.1.0.21541</vt:lpwstr>
  </property>
</Properties>
</file>